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8288000" cy="10287000"/>
  <p:notesSz cx="6858000" cy="9144000"/>
  <p:embeddedFontLst>
    <p:embeddedFont>
      <p:font typeface="DM Sans" pitchFamily="2" charset="0"/>
      <p:regular r:id="rId20"/>
      <p:bold r:id="rId21"/>
      <p:italic r:id="rId22"/>
      <p:boldItalic r:id="rId23"/>
    </p:embeddedFont>
    <p:embeddedFont>
      <p:font typeface="DM Sans Bold" charset="0"/>
      <p:regular r:id="rId24"/>
    </p:embeddedFont>
    <p:embeddedFont>
      <p:font typeface="Hatton Bold" panose="020B0604020202020204" charset="0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3" d="100"/>
          <a:sy n="53" d="100"/>
        </p:scale>
        <p:origin x="802" y="5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18145D-C40E-412E-B3EB-1E91D3C3F954}" type="datetimeFigureOut">
              <a:rPr lang="it-IT" smtClean="0"/>
              <a:t>11/09/2024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5D7942-3253-4C93-ABCF-004A0753037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095920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0050124" y="-99593"/>
            <a:ext cx="9794766" cy="10486186"/>
            <a:chOff x="0" y="0"/>
            <a:chExt cx="5933440" cy="6352286"/>
          </a:xfrm>
        </p:grpSpPr>
        <p:sp>
          <p:nvSpPr>
            <p:cNvPr id="3" name="Freeform 3"/>
            <p:cNvSpPr/>
            <p:nvPr/>
          </p:nvSpPr>
          <p:spPr>
            <a:xfrm>
              <a:off x="-130429" y="-589915"/>
              <a:ext cx="6274054" cy="7025767"/>
            </a:xfrm>
            <a:custGeom>
              <a:avLst/>
              <a:gdLst/>
              <a:ahLst/>
              <a:cxnLst/>
              <a:rect l="l" t="t" r="r" b="b"/>
              <a:pathLst>
                <a:path w="6274054" h="7025767">
                  <a:moveTo>
                    <a:pt x="6045073" y="6923913"/>
                  </a:moveTo>
                  <a:cubicBezTo>
                    <a:pt x="4541393" y="6946011"/>
                    <a:pt x="2941320" y="6924929"/>
                    <a:pt x="1445641" y="6933946"/>
                  </a:cubicBezTo>
                  <a:cubicBezTo>
                    <a:pt x="1132586" y="6926707"/>
                    <a:pt x="794131" y="6947408"/>
                    <a:pt x="467741" y="6934708"/>
                  </a:cubicBezTo>
                  <a:cubicBezTo>
                    <a:pt x="394335" y="6926961"/>
                    <a:pt x="0" y="7025767"/>
                    <a:pt x="252984" y="6679565"/>
                  </a:cubicBezTo>
                  <a:cubicBezTo>
                    <a:pt x="343789" y="6624066"/>
                    <a:pt x="240284" y="6527927"/>
                    <a:pt x="271145" y="6440297"/>
                  </a:cubicBezTo>
                  <a:cubicBezTo>
                    <a:pt x="385064" y="6325997"/>
                    <a:pt x="253365" y="6154420"/>
                    <a:pt x="180086" y="5980684"/>
                  </a:cubicBezTo>
                  <a:cubicBezTo>
                    <a:pt x="173990" y="5836285"/>
                    <a:pt x="293243" y="5720080"/>
                    <a:pt x="219710" y="5566283"/>
                  </a:cubicBezTo>
                  <a:cubicBezTo>
                    <a:pt x="226441" y="5493258"/>
                    <a:pt x="222504" y="5364861"/>
                    <a:pt x="154813" y="5303520"/>
                  </a:cubicBezTo>
                  <a:cubicBezTo>
                    <a:pt x="60960" y="5252847"/>
                    <a:pt x="270002" y="5097907"/>
                    <a:pt x="241554" y="4958969"/>
                  </a:cubicBezTo>
                  <a:cubicBezTo>
                    <a:pt x="249936" y="4830953"/>
                    <a:pt x="239776" y="4682617"/>
                    <a:pt x="214249" y="4531233"/>
                  </a:cubicBezTo>
                  <a:cubicBezTo>
                    <a:pt x="220726" y="4479290"/>
                    <a:pt x="249301" y="4431538"/>
                    <a:pt x="237998" y="4381627"/>
                  </a:cubicBezTo>
                  <a:cubicBezTo>
                    <a:pt x="241808" y="4308856"/>
                    <a:pt x="334137" y="4236085"/>
                    <a:pt x="266065" y="4175125"/>
                  </a:cubicBezTo>
                  <a:cubicBezTo>
                    <a:pt x="254254" y="4164838"/>
                    <a:pt x="267970" y="4147439"/>
                    <a:pt x="282829" y="4128770"/>
                  </a:cubicBezTo>
                  <a:cubicBezTo>
                    <a:pt x="272288" y="4119118"/>
                    <a:pt x="185801" y="3975735"/>
                    <a:pt x="223901" y="3916807"/>
                  </a:cubicBezTo>
                  <a:cubicBezTo>
                    <a:pt x="221742" y="3853180"/>
                    <a:pt x="297942" y="3860546"/>
                    <a:pt x="224155" y="3721735"/>
                  </a:cubicBezTo>
                  <a:cubicBezTo>
                    <a:pt x="175133" y="3708019"/>
                    <a:pt x="331470" y="3537712"/>
                    <a:pt x="398399" y="3410585"/>
                  </a:cubicBezTo>
                  <a:cubicBezTo>
                    <a:pt x="378841" y="3338195"/>
                    <a:pt x="428498" y="3276092"/>
                    <a:pt x="449453" y="3202940"/>
                  </a:cubicBezTo>
                  <a:cubicBezTo>
                    <a:pt x="471805" y="3096514"/>
                    <a:pt x="449199" y="3031236"/>
                    <a:pt x="565150" y="2936113"/>
                  </a:cubicBezTo>
                  <a:cubicBezTo>
                    <a:pt x="599186" y="2862453"/>
                    <a:pt x="512953" y="2778633"/>
                    <a:pt x="556133" y="2666238"/>
                  </a:cubicBezTo>
                  <a:cubicBezTo>
                    <a:pt x="537337" y="2651125"/>
                    <a:pt x="590296" y="2634107"/>
                    <a:pt x="556260" y="2608453"/>
                  </a:cubicBezTo>
                  <a:cubicBezTo>
                    <a:pt x="541147" y="2588133"/>
                    <a:pt x="510794" y="2592324"/>
                    <a:pt x="540258" y="2549906"/>
                  </a:cubicBezTo>
                  <a:cubicBezTo>
                    <a:pt x="529717" y="2532888"/>
                    <a:pt x="574294" y="2410587"/>
                    <a:pt x="550672" y="2322068"/>
                  </a:cubicBezTo>
                  <a:cubicBezTo>
                    <a:pt x="546608" y="2311400"/>
                    <a:pt x="613410" y="2273427"/>
                    <a:pt x="586867" y="2247265"/>
                  </a:cubicBezTo>
                  <a:cubicBezTo>
                    <a:pt x="616839" y="2186432"/>
                    <a:pt x="518795" y="2149983"/>
                    <a:pt x="601853" y="2010791"/>
                  </a:cubicBezTo>
                  <a:cubicBezTo>
                    <a:pt x="553847" y="1976120"/>
                    <a:pt x="571500" y="1934718"/>
                    <a:pt x="567309" y="1894078"/>
                  </a:cubicBezTo>
                  <a:cubicBezTo>
                    <a:pt x="623316" y="1828038"/>
                    <a:pt x="645541" y="1689481"/>
                    <a:pt x="770382" y="1441196"/>
                  </a:cubicBezTo>
                  <a:cubicBezTo>
                    <a:pt x="836422" y="1354836"/>
                    <a:pt x="828294" y="1225042"/>
                    <a:pt x="912749" y="1005078"/>
                  </a:cubicBezTo>
                  <a:cubicBezTo>
                    <a:pt x="886714" y="977011"/>
                    <a:pt x="1022477" y="986790"/>
                    <a:pt x="1114298" y="806831"/>
                  </a:cubicBezTo>
                  <a:cubicBezTo>
                    <a:pt x="1098804" y="738886"/>
                    <a:pt x="1201293" y="676021"/>
                    <a:pt x="1157986" y="599567"/>
                  </a:cubicBezTo>
                  <a:cubicBezTo>
                    <a:pt x="1570228" y="609219"/>
                    <a:pt x="2071116" y="598805"/>
                    <a:pt x="2572766" y="601599"/>
                  </a:cubicBezTo>
                  <a:cubicBezTo>
                    <a:pt x="3586988" y="605282"/>
                    <a:pt x="4528185" y="602742"/>
                    <a:pt x="5528818" y="601853"/>
                  </a:cubicBezTo>
                  <a:cubicBezTo>
                    <a:pt x="6274054" y="693420"/>
                    <a:pt x="6000750" y="0"/>
                    <a:pt x="6063869" y="2884424"/>
                  </a:cubicBezTo>
                  <a:cubicBezTo>
                    <a:pt x="6029833" y="4200398"/>
                    <a:pt x="6083554" y="5679694"/>
                    <a:pt x="6045073" y="6923913"/>
                  </a:cubicBezTo>
                  <a:close/>
                </a:path>
              </a:pathLst>
            </a:custGeom>
            <a:blipFill>
              <a:blip r:embed="rId2"/>
              <a:stretch>
                <a:fillRect l="-39332" r="-50992"/>
              </a:stretch>
            </a:blipFill>
          </p:spPr>
          <p:txBody>
            <a:bodyPr/>
            <a:lstStyle/>
            <a:p>
              <a:endParaRPr lang="it-IT"/>
            </a:p>
          </p:txBody>
        </p:sp>
      </p:grpSp>
      <p:sp>
        <p:nvSpPr>
          <p:cNvPr id="4" name="Freeform 4"/>
          <p:cNvSpPr/>
          <p:nvPr/>
        </p:nvSpPr>
        <p:spPr>
          <a:xfrm>
            <a:off x="1775367" y="432970"/>
            <a:ext cx="2568033" cy="1105734"/>
          </a:xfrm>
          <a:custGeom>
            <a:avLst/>
            <a:gdLst/>
            <a:ahLst/>
            <a:cxnLst/>
            <a:rect l="l" t="t" r="r" b="b"/>
            <a:pathLst>
              <a:path w="2568033" h="1077158">
                <a:moveTo>
                  <a:pt x="0" y="0"/>
                </a:moveTo>
                <a:lnTo>
                  <a:pt x="2568034" y="0"/>
                </a:lnTo>
                <a:lnTo>
                  <a:pt x="2568034" y="1077158"/>
                </a:lnTo>
                <a:lnTo>
                  <a:pt x="0" y="10771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5" name="TextBox 5"/>
          <p:cNvSpPr txBox="1"/>
          <p:nvPr/>
        </p:nvSpPr>
        <p:spPr>
          <a:xfrm>
            <a:off x="596012" y="3558071"/>
            <a:ext cx="10705144" cy="13388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401"/>
              </a:lnSpc>
            </a:pPr>
            <a:r>
              <a:rPr lang="en-US" sz="8000" dirty="0">
                <a:solidFill>
                  <a:srgbClr val="5B2A79"/>
                </a:solidFill>
                <a:latin typeface="Hatton Bold"/>
              </a:rPr>
              <a:t>Lip Recognize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96012" y="5187911"/>
            <a:ext cx="9145988" cy="9489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23"/>
              </a:lnSpc>
            </a:pPr>
            <a:r>
              <a:rPr lang="en-US" sz="3200" dirty="0" err="1">
                <a:solidFill>
                  <a:srgbClr val="5B2A79"/>
                </a:solidFill>
                <a:latin typeface="DM Sans"/>
              </a:rPr>
              <a:t>Fondamenti</a:t>
            </a:r>
            <a:r>
              <a:rPr lang="en-US" sz="3200" dirty="0">
                <a:solidFill>
                  <a:srgbClr val="5B2A79"/>
                </a:solidFill>
                <a:latin typeface="DM Sans"/>
              </a:rPr>
              <a:t> di </a:t>
            </a:r>
            <a:r>
              <a:rPr lang="en-US" sz="3200" dirty="0" err="1">
                <a:solidFill>
                  <a:srgbClr val="5B2A79"/>
                </a:solidFill>
                <a:latin typeface="DM Sans"/>
              </a:rPr>
              <a:t>Visione</a:t>
            </a:r>
            <a:r>
              <a:rPr lang="en-US" sz="3200" dirty="0">
                <a:solidFill>
                  <a:srgbClr val="5B2A79"/>
                </a:solidFill>
                <a:latin typeface="DM Sans"/>
              </a:rPr>
              <a:t> </a:t>
            </a:r>
            <a:r>
              <a:rPr lang="en-US" sz="3200" dirty="0" err="1">
                <a:solidFill>
                  <a:srgbClr val="5B2A79"/>
                </a:solidFill>
                <a:latin typeface="DM Sans"/>
              </a:rPr>
              <a:t>Artificiale</a:t>
            </a:r>
            <a:r>
              <a:rPr lang="en-US" sz="3200" dirty="0">
                <a:solidFill>
                  <a:srgbClr val="5B2A79"/>
                </a:solidFill>
                <a:latin typeface="DM Sans"/>
              </a:rPr>
              <a:t> e </a:t>
            </a:r>
            <a:r>
              <a:rPr lang="en-US" sz="3200" dirty="0" err="1">
                <a:solidFill>
                  <a:srgbClr val="5B2A79"/>
                </a:solidFill>
                <a:latin typeface="DM Sans"/>
              </a:rPr>
              <a:t>Biometria</a:t>
            </a:r>
            <a:endParaRPr lang="en-US" sz="3200" dirty="0">
              <a:solidFill>
                <a:srgbClr val="5B2A79"/>
              </a:solidFill>
              <a:latin typeface="DM Sans"/>
            </a:endParaRPr>
          </a:p>
          <a:p>
            <a:pPr>
              <a:lnSpc>
                <a:spcPts val="3723"/>
              </a:lnSpc>
            </a:pPr>
            <a:r>
              <a:rPr lang="en-US" sz="3200" dirty="0">
                <a:solidFill>
                  <a:srgbClr val="5B2A79"/>
                </a:solidFill>
                <a:latin typeface="DM Sans"/>
              </a:rPr>
              <a:t>A.A. 2022/2023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96012" y="7886700"/>
            <a:ext cx="6848054" cy="2231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53"/>
              </a:lnSpc>
            </a:pPr>
            <a:r>
              <a:rPr lang="en-US" sz="2481" dirty="0">
                <a:solidFill>
                  <a:srgbClr val="5B2A79">
                    <a:alpha val="50980"/>
                  </a:srgbClr>
                </a:solidFill>
                <a:latin typeface="DM Sans Bold"/>
              </a:rPr>
              <a:t>Team:</a:t>
            </a:r>
          </a:p>
          <a:p>
            <a:pPr>
              <a:lnSpc>
                <a:spcPts val="2853"/>
              </a:lnSpc>
            </a:pPr>
            <a:r>
              <a:rPr lang="en-US" sz="2481" dirty="0" err="1">
                <a:solidFill>
                  <a:srgbClr val="5B2A79">
                    <a:alpha val="50980"/>
                  </a:srgbClr>
                </a:solidFill>
                <a:latin typeface="DM Sans Bold"/>
              </a:rPr>
              <a:t>Autore</a:t>
            </a:r>
            <a:r>
              <a:rPr lang="en-US" sz="2481" dirty="0">
                <a:solidFill>
                  <a:srgbClr val="5B2A79">
                    <a:alpha val="50980"/>
                  </a:srgbClr>
                </a:solidFill>
                <a:latin typeface="DM Sans Bold"/>
              </a:rPr>
              <a:t> Eduardo 0522501549</a:t>
            </a:r>
          </a:p>
          <a:p>
            <a:pPr>
              <a:lnSpc>
                <a:spcPts val="2853"/>
              </a:lnSpc>
            </a:pPr>
            <a:r>
              <a:rPr lang="en-US" sz="2481" dirty="0">
                <a:solidFill>
                  <a:srgbClr val="5B2A79">
                    <a:alpha val="50980"/>
                  </a:srgbClr>
                </a:solidFill>
                <a:latin typeface="DM Sans Bold"/>
              </a:rPr>
              <a:t>Francesco Pio Ianuzziello 0522501151</a:t>
            </a:r>
          </a:p>
          <a:p>
            <a:pPr>
              <a:lnSpc>
                <a:spcPts val="2853"/>
              </a:lnSpc>
            </a:pPr>
            <a:r>
              <a:rPr lang="en-US" sz="2481" dirty="0" err="1">
                <a:solidFill>
                  <a:srgbClr val="5B2A79">
                    <a:alpha val="50980"/>
                  </a:srgbClr>
                </a:solidFill>
                <a:latin typeface="DM Sans Bold"/>
              </a:rPr>
              <a:t>Macaro</a:t>
            </a:r>
            <a:r>
              <a:rPr lang="en-US" sz="2481" dirty="0">
                <a:solidFill>
                  <a:srgbClr val="5B2A79">
                    <a:alpha val="50980"/>
                  </a:srgbClr>
                </a:solidFill>
                <a:latin typeface="DM Sans Bold"/>
              </a:rPr>
              <a:t> Alessandro 0522501459</a:t>
            </a:r>
          </a:p>
          <a:p>
            <a:pPr>
              <a:lnSpc>
                <a:spcPts val="2853"/>
              </a:lnSpc>
            </a:pPr>
            <a:endParaRPr lang="en-US" sz="2481" dirty="0">
              <a:solidFill>
                <a:srgbClr val="5B2A79">
                  <a:alpha val="50980"/>
                </a:srgbClr>
              </a:solidFill>
              <a:latin typeface="DM Sans Bold"/>
            </a:endParaRPr>
          </a:p>
          <a:p>
            <a:pPr>
              <a:lnSpc>
                <a:spcPts val="2853"/>
              </a:lnSpc>
            </a:pPr>
            <a:endParaRPr lang="en-US" sz="2481" dirty="0">
              <a:solidFill>
                <a:srgbClr val="5B2A79">
                  <a:alpha val="50980"/>
                </a:srgbClr>
              </a:solidFill>
              <a:latin typeface="DM Sans Bold"/>
            </a:endParaRP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8342D0AE-01B5-D002-32AC-3DD78419DF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012" y="461546"/>
            <a:ext cx="1077158" cy="1077158"/>
          </a:xfrm>
          <a:prstGeom prst="rect">
            <a:avLst/>
          </a:prstGeom>
        </p:spPr>
      </p:pic>
      <p:sp>
        <p:nvSpPr>
          <p:cNvPr id="9" name="TextBox 7">
            <a:extLst>
              <a:ext uri="{FF2B5EF4-FFF2-40B4-BE49-F238E27FC236}">
                <a16:creationId xmlns:a16="http://schemas.microsoft.com/office/drawing/2014/main" id="{1ECD871E-FC98-8529-465B-ED41D95D0F89}"/>
              </a:ext>
            </a:extLst>
          </p:cNvPr>
          <p:cNvSpPr txBox="1"/>
          <p:nvPr/>
        </p:nvSpPr>
        <p:spPr>
          <a:xfrm>
            <a:off x="596012" y="7328855"/>
            <a:ext cx="6848054" cy="1115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53"/>
              </a:lnSpc>
            </a:pPr>
            <a:r>
              <a:rPr lang="en-US" sz="2481" dirty="0">
                <a:solidFill>
                  <a:srgbClr val="5B2A79">
                    <a:alpha val="50980"/>
                  </a:srgbClr>
                </a:solidFill>
                <a:latin typeface="DM Sans Bold"/>
              </a:rPr>
              <a:t>Tutor: </a:t>
            </a:r>
            <a:r>
              <a:rPr lang="en-US" sz="2481" dirty="0" err="1">
                <a:solidFill>
                  <a:srgbClr val="5B2A79">
                    <a:alpha val="50980"/>
                  </a:srgbClr>
                </a:solidFill>
                <a:latin typeface="DM Sans Bold"/>
              </a:rPr>
              <a:t>Dott.ssa</a:t>
            </a:r>
            <a:r>
              <a:rPr lang="en-US" sz="2481" dirty="0">
                <a:solidFill>
                  <a:srgbClr val="5B2A79">
                    <a:alpha val="50980"/>
                  </a:srgbClr>
                </a:solidFill>
                <a:latin typeface="DM Sans Bold"/>
              </a:rPr>
              <a:t> Lucia </a:t>
            </a:r>
            <a:r>
              <a:rPr lang="en-US" sz="2481" dirty="0" err="1">
                <a:solidFill>
                  <a:srgbClr val="5B2A79">
                    <a:alpha val="50980"/>
                  </a:srgbClr>
                </a:solidFill>
                <a:latin typeface="DM Sans Bold"/>
              </a:rPr>
              <a:t>Cascone</a:t>
            </a:r>
            <a:endParaRPr lang="en-US" sz="2481" dirty="0">
              <a:solidFill>
                <a:srgbClr val="5B2A79">
                  <a:alpha val="50980"/>
                </a:srgbClr>
              </a:solidFill>
              <a:latin typeface="DM Sans Bold"/>
            </a:endParaRPr>
          </a:p>
          <a:p>
            <a:pPr>
              <a:lnSpc>
                <a:spcPts val="2853"/>
              </a:lnSpc>
            </a:pPr>
            <a:endParaRPr lang="en-US" sz="2481" dirty="0">
              <a:solidFill>
                <a:srgbClr val="5B2A79">
                  <a:alpha val="50980"/>
                </a:srgbClr>
              </a:solidFill>
              <a:latin typeface="DM Sans Bold"/>
            </a:endParaRPr>
          </a:p>
          <a:p>
            <a:pPr>
              <a:lnSpc>
                <a:spcPts val="2853"/>
              </a:lnSpc>
            </a:pPr>
            <a:endParaRPr lang="en-US" sz="2481" dirty="0">
              <a:solidFill>
                <a:srgbClr val="5B2A79">
                  <a:alpha val="50980"/>
                </a:srgbClr>
              </a:solidFill>
              <a:latin typeface="DM Sans 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028700" y="981075"/>
            <a:ext cx="11170620" cy="12984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349"/>
              </a:lnSpc>
            </a:pPr>
            <a:r>
              <a:rPr lang="en-US" sz="7200" dirty="0">
                <a:solidFill>
                  <a:srgbClr val="5B2A79"/>
                </a:solidFill>
                <a:latin typeface="Hatton Bold"/>
              </a:rPr>
              <a:t>Dataset</a:t>
            </a:r>
            <a:r>
              <a:rPr lang="en-US" sz="8000" dirty="0">
                <a:solidFill>
                  <a:srgbClr val="5B2A79"/>
                </a:solidFill>
                <a:latin typeface="Hatton Bold"/>
              </a:rPr>
              <a:t> </a:t>
            </a:r>
            <a:r>
              <a:rPr lang="en-US" sz="7200" dirty="0" err="1">
                <a:solidFill>
                  <a:srgbClr val="5B2A79"/>
                </a:solidFill>
                <a:latin typeface="Hatton Bold"/>
              </a:rPr>
              <a:t>Babele</a:t>
            </a:r>
            <a:r>
              <a:rPr lang="en-US" sz="7200" dirty="0">
                <a:solidFill>
                  <a:srgbClr val="5B2A79"/>
                </a:solidFill>
                <a:latin typeface="Hatton Bold"/>
              </a:rPr>
              <a:t> </a:t>
            </a:r>
            <a:endParaRPr lang="en-US" sz="8000" dirty="0">
              <a:solidFill>
                <a:srgbClr val="5B2A79"/>
              </a:solidFill>
              <a:latin typeface="Hatton 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028700" y="8420100"/>
            <a:ext cx="7470272" cy="14825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75"/>
              </a:lnSpc>
            </a:pPr>
            <a:r>
              <a:rPr lang="en-US" sz="2400" dirty="0" err="1">
                <a:solidFill>
                  <a:srgbClr val="5B2A79"/>
                </a:solidFill>
                <a:latin typeface="DM Sans"/>
              </a:rPr>
              <a:t>Composizione</a:t>
            </a:r>
            <a:r>
              <a:rPr lang="en-US" sz="2400" dirty="0">
                <a:solidFill>
                  <a:srgbClr val="5B2A79"/>
                </a:solidFill>
                <a:latin typeface="DM Sans"/>
              </a:rPr>
              <a:t> del Dataset:</a:t>
            </a:r>
          </a:p>
          <a:p>
            <a:pPr marL="539753" lvl="1" indent="-269876">
              <a:lnSpc>
                <a:spcPts val="2875"/>
              </a:lnSpc>
              <a:buFont typeface="Arial"/>
              <a:buChar char="•"/>
            </a:pPr>
            <a:r>
              <a:rPr lang="en-US" sz="2400" dirty="0">
                <a:solidFill>
                  <a:srgbClr val="5B2A79"/>
                </a:solidFill>
                <a:latin typeface="DM Sans"/>
              </a:rPr>
              <a:t>256 </a:t>
            </a:r>
            <a:r>
              <a:rPr lang="en-US" sz="2400" dirty="0" err="1">
                <a:solidFill>
                  <a:srgbClr val="5B2A79"/>
                </a:solidFill>
                <a:latin typeface="DM Sans"/>
              </a:rPr>
              <a:t>soggetti</a:t>
            </a:r>
            <a:endParaRPr lang="en-US" sz="2400" dirty="0">
              <a:solidFill>
                <a:srgbClr val="5B2A79"/>
              </a:solidFill>
              <a:latin typeface="DM Sans"/>
            </a:endParaRPr>
          </a:p>
          <a:p>
            <a:pPr marL="539753" lvl="1" indent="-269876">
              <a:lnSpc>
                <a:spcPts val="2875"/>
              </a:lnSpc>
              <a:buFont typeface="Arial"/>
              <a:buChar char="•"/>
            </a:pPr>
            <a:r>
              <a:rPr lang="en-US" sz="2400" dirty="0">
                <a:solidFill>
                  <a:srgbClr val="5B2A79"/>
                </a:solidFill>
                <a:latin typeface="DM Sans"/>
              </a:rPr>
              <a:t>1024 video (10 secondi </a:t>
            </a:r>
            <a:r>
              <a:rPr lang="en-US" sz="2400" dirty="0" err="1">
                <a:solidFill>
                  <a:srgbClr val="5B2A79"/>
                </a:solidFill>
                <a:latin typeface="DM Sans"/>
              </a:rPr>
              <a:t>ciascuno</a:t>
            </a:r>
            <a:r>
              <a:rPr lang="en-US" sz="2400" dirty="0">
                <a:solidFill>
                  <a:srgbClr val="5B2A79"/>
                </a:solidFill>
                <a:latin typeface="DM Sans"/>
              </a:rPr>
              <a:t>)</a:t>
            </a:r>
          </a:p>
          <a:p>
            <a:pPr>
              <a:lnSpc>
                <a:spcPts val="2875"/>
              </a:lnSpc>
            </a:pPr>
            <a:endParaRPr lang="en-US" sz="2400" dirty="0">
              <a:solidFill>
                <a:srgbClr val="5B2A79"/>
              </a:solidFill>
              <a:latin typeface="DM Sans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028700" y="3009862"/>
            <a:ext cx="4413057" cy="49276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50"/>
              </a:lnSpc>
            </a:pPr>
            <a:r>
              <a:rPr lang="en-US" sz="2800" dirty="0" err="1">
                <a:solidFill>
                  <a:srgbClr val="5B2A79"/>
                </a:solidFill>
                <a:latin typeface="DM Sans"/>
              </a:rPr>
              <a:t>Complessivamente</a:t>
            </a:r>
            <a:r>
              <a:rPr lang="en-US" sz="2800" dirty="0">
                <a:solidFill>
                  <a:srgbClr val="5B2A79"/>
                </a:solidFill>
                <a:latin typeface="DM Sans"/>
              </a:rPr>
              <a:t>, </a:t>
            </a:r>
            <a:r>
              <a:rPr lang="en-US" sz="2800" dirty="0" err="1">
                <a:solidFill>
                  <a:srgbClr val="5B2A79"/>
                </a:solidFill>
                <a:latin typeface="DM Sans"/>
              </a:rPr>
              <a:t>l'aumento</a:t>
            </a:r>
            <a:r>
              <a:rPr lang="en-US" sz="2800" dirty="0">
                <a:solidFill>
                  <a:srgbClr val="5B2A79"/>
                </a:solidFill>
                <a:latin typeface="DM Sans"/>
              </a:rPr>
              <a:t> del </a:t>
            </a:r>
            <a:r>
              <a:rPr lang="en-US" sz="2800" dirty="0" err="1">
                <a:solidFill>
                  <a:srgbClr val="5B2A79"/>
                </a:solidFill>
                <a:latin typeface="DM Sans"/>
              </a:rPr>
              <a:t>numero</a:t>
            </a:r>
            <a:r>
              <a:rPr lang="en-US" sz="2800" dirty="0">
                <a:solidFill>
                  <a:srgbClr val="5B2A79"/>
                </a:solidFill>
                <a:latin typeface="DM Sans"/>
              </a:rPr>
              <a:t> di frame </a:t>
            </a:r>
            <a:r>
              <a:rPr lang="en-US" sz="2800" dirty="0" err="1">
                <a:solidFill>
                  <a:srgbClr val="5B2A79"/>
                </a:solidFill>
                <a:latin typeface="DM Sans"/>
              </a:rPr>
              <a:t>utilizzati</a:t>
            </a:r>
            <a:r>
              <a:rPr lang="en-US" sz="2800" dirty="0">
                <a:solidFill>
                  <a:srgbClr val="5B2A79"/>
                </a:solidFill>
                <a:latin typeface="DM Sans"/>
              </a:rPr>
              <a:t> per il test e </a:t>
            </a:r>
            <a:r>
              <a:rPr lang="en-US" sz="2800" dirty="0" err="1">
                <a:solidFill>
                  <a:srgbClr val="5B2A79"/>
                </a:solidFill>
                <a:latin typeface="DM Sans"/>
              </a:rPr>
              <a:t>l'implementazione</a:t>
            </a:r>
            <a:r>
              <a:rPr lang="en-US" sz="2800" dirty="0">
                <a:solidFill>
                  <a:srgbClr val="5B2A79"/>
                </a:solidFill>
                <a:latin typeface="DM Sans"/>
              </a:rPr>
              <a:t> </a:t>
            </a:r>
            <a:r>
              <a:rPr lang="en-US" sz="2800" dirty="0" err="1">
                <a:solidFill>
                  <a:srgbClr val="5B2A79"/>
                </a:solidFill>
                <a:latin typeface="DM Sans"/>
              </a:rPr>
              <a:t>dell'early</a:t>
            </a:r>
            <a:r>
              <a:rPr lang="en-US" sz="2800" dirty="0">
                <a:solidFill>
                  <a:srgbClr val="5B2A79"/>
                </a:solidFill>
                <a:latin typeface="DM Sans"/>
              </a:rPr>
              <a:t> stopping </a:t>
            </a:r>
            <a:r>
              <a:rPr lang="en-US" sz="2800" dirty="0" err="1">
                <a:solidFill>
                  <a:srgbClr val="5B2A79"/>
                </a:solidFill>
                <a:latin typeface="DM Sans"/>
              </a:rPr>
              <a:t>hanno</a:t>
            </a:r>
            <a:r>
              <a:rPr lang="en-US" sz="2800" dirty="0">
                <a:solidFill>
                  <a:srgbClr val="5B2A79"/>
                </a:solidFill>
                <a:latin typeface="DM Sans"/>
              </a:rPr>
              <a:t> </a:t>
            </a:r>
            <a:r>
              <a:rPr lang="en-US" sz="2800" dirty="0" err="1">
                <a:solidFill>
                  <a:srgbClr val="5B2A79"/>
                </a:solidFill>
                <a:latin typeface="DM Sans"/>
              </a:rPr>
              <a:t>contribuito</a:t>
            </a:r>
            <a:r>
              <a:rPr lang="en-US" sz="2800" dirty="0">
                <a:solidFill>
                  <a:srgbClr val="5B2A79"/>
                </a:solidFill>
                <a:latin typeface="DM Sans"/>
              </a:rPr>
              <a:t> a </a:t>
            </a:r>
            <a:r>
              <a:rPr lang="en-US" sz="2800" dirty="0" err="1">
                <a:solidFill>
                  <a:srgbClr val="5B2A79"/>
                </a:solidFill>
                <a:latin typeface="DM Sans"/>
              </a:rPr>
              <a:t>migliorare</a:t>
            </a:r>
            <a:r>
              <a:rPr lang="en-US" sz="2800" dirty="0">
                <a:solidFill>
                  <a:srgbClr val="5B2A79"/>
                </a:solidFill>
                <a:latin typeface="DM Sans"/>
              </a:rPr>
              <a:t> </a:t>
            </a:r>
            <a:r>
              <a:rPr lang="en-US" sz="2800" dirty="0" err="1">
                <a:solidFill>
                  <a:srgbClr val="5B2A79"/>
                </a:solidFill>
                <a:latin typeface="DM Sans"/>
              </a:rPr>
              <a:t>i</a:t>
            </a:r>
            <a:r>
              <a:rPr lang="en-US" sz="2800" dirty="0">
                <a:solidFill>
                  <a:srgbClr val="5B2A79"/>
                </a:solidFill>
                <a:latin typeface="DM Sans"/>
              </a:rPr>
              <a:t> </a:t>
            </a:r>
            <a:r>
              <a:rPr lang="en-US" sz="2800" dirty="0" err="1">
                <a:solidFill>
                  <a:srgbClr val="5B2A79"/>
                </a:solidFill>
                <a:latin typeface="DM Sans"/>
              </a:rPr>
              <a:t>risultati</a:t>
            </a:r>
            <a:r>
              <a:rPr lang="en-US" sz="2800" dirty="0">
                <a:solidFill>
                  <a:srgbClr val="5B2A79"/>
                </a:solidFill>
                <a:latin typeface="DM Sans"/>
              </a:rPr>
              <a:t> del </a:t>
            </a:r>
            <a:r>
              <a:rPr lang="en-US" sz="2800" dirty="0" err="1">
                <a:solidFill>
                  <a:srgbClr val="5B2A79"/>
                </a:solidFill>
                <a:latin typeface="DM Sans"/>
              </a:rPr>
              <a:t>modello</a:t>
            </a:r>
            <a:r>
              <a:rPr lang="en-US" sz="2800" dirty="0">
                <a:solidFill>
                  <a:srgbClr val="5B2A79"/>
                </a:solidFill>
                <a:latin typeface="DM Sans"/>
              </a:rPr>
              <a:t>, </a:t>
            </a:r>
            <a:r>
              <a:rPr lang="en-US" sz="2800" dirty="0" err="1">
                <a:solidFill>
                  <a:srgbClr val="5B2A79"/>
                </a:solidFill>
                <a:latin typeface="DM Sans"/>
              </a:rPr>
              <a:t>fornendo</a:t>
            </a:r>
            <a:r>
              <a:rPr lang="en-US" sz="2800" dirty="0">
                <a:solidFill>
                  <a:srgbClr val="5B2A79"/>
                </a:solidFill>
                <a:latin typeface="DM Sans"/>
              </a:rPr>
              <a:t> </a:t>
            </a:r>
            <a:r>
              <a:rPr lang="en-US" sz="2800" dirty="0" err="1">
                <a:solidFill>
                  <a:srgbClr val="5B2A79"/>
                </a:solidFill>
                <a:latin typeface="DM Sans"/>
              </a:rPr>
              <a:t>risultati</a:t>
            </a:r>
            <a:r>
              <a:rPr lang="en-US" sz="2800" dirty="0">
                <a:solidFill>
                  <a:srgbClr val="5B2A79"/>
                </a:solidFill>
                <a:latin typeface="DM Sans"/>
              </a:rPr>
              <a:t> </a:t>
            </a:r>
            <a:r>
              <a:rPr lang="en-US" sz="2800" dirty="0" err="1">
                <a:solidFill>
                  <a:srgbClr val="5B2A79"/>
                </a:solidFill>
                <a:latin typeface="DM Sans"/>
              </a:rPr>
              <a:t>più</a:t>
            </a:r>
            <a:r>
              <a:rPr lang="en-US" sz="2800" dirty="0">
                <a:solidFill>
                  <a:srgbClr val="5B2A79"/>
                </a:solidFill>
                <a:latin typeface="DM Sans"/>
              </a:rPr>
              <a:t> </a:t>
            </a:r>
            <a:r>
              <a:rPr lang="en-US" sz="2800" dirty="0" err="1">
                <a:solidFill>
                  <a:srgbClr val="5B2A79"/>
                </a:solidFill>
                <a:latin typeface="DM Sans"/>
              </a:rPr>
              <a:t>promettenti</a:t>
            </a:r>
            <a:r>
              <a:rPr lang="en-US" sz="2800" dirty="0">
                <a:solidFill>
                  <a:srgbClr val="5B2A79"/>
                </a:solidFill>
                <a:latin typeface="DM Sans"/>
              </a:rPr>
              <a:t> rispetto </a:t>
            </a:r>
            <a:r>
              <a:rPr lang="en-US" sz="2800" dirty="0" err="1">
                <a:solidFill>
                  <a:srgbClr val="5B2A79"/>
                </a:solidFill>
                <a:latin typeface="DM Sans"/>
              </a:rPr>
              <a:t>alla</a:t>
            </a:r>
            <a:r>
              <a:rPr lang="en-US" sz="2800" dirty="0">
                <a:solidFill>
                  <a:srgbClr val="5B2A79"/>
                </a:solidFill>
                <a:latin typeface="DM Sans"/>
              </a:rPr>
              <a:t> </a:t>
            </a:r>
            <a:r>
              <a:rPr lang="en-US" sz="2800" dirty="0" err="1">
                <a:solidFill>
                  <a:srgbClr val="5B2A79"/>
                </a:solidFill>
                <a:latin typeface="DM Sans"/>
              </a:rPr>
              <a:t>prova</a:t>
            </a:r>
            <a:r>
              <a:rPr lang="en-US" sz="2800" dirty="0">
                <a:solidFill>
                  <a:srgbClr val="5B2A79"/>
                </a:solidFill>
                <a:latin typeface="DM Sans"/>
              </a:rPr>
              <a:t> </a:t>
            </a:r>
            <a:r>
              <a:rPr lang="en-US" sz="2800" dirty="0" err="1">
                <a:solidFill>
                  <a:srgbClr val="5B2A79"/>
                </a:solidFill>
                <a:latin typeface="DM Sans"/>
              </a:rPr>
              <a:t>iniziale</a:t>
            </a:r>
            <a:r>
              <a:rPr lang="en-US" sz="2800" dirty="0">
                <a:solidFill>
                  <a:srgbClr val="5B2A79"/>
                </a:solidFill>
                <a:latin typeface="DM Sans"/>
              </a:rPr>
              <a:t>.</a:t>
            </a:r>
          </a:p>
          <a:p>
            <a:pPr>
              <a:lnSpc>
                <a:spcPts val="3450"/>
              </a:lnSpc>
            </a:pPr>
            <a:endParaRPr lang="en-US" sz="2800" dirty="0">
              <a:solidFill>
                <a:srgbClr val="5B2A79"/>
              </a:solidFill>
              <a:latin typeface="DM Sans"/>
            </a:endParaRP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B9BFFC8E-7D9F-786E-6666-1EA6EF0715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3178" y="3024149"/>
            <a:ext cx="11406122" cy="5751333"/>
          </a:xfrm>
          <a:prstGeom prst="rect">
            <a:avLst/>
          </a:prstGeom>
        </p:spPr>
      </p:pic>
      <p:sp>
        <p:nvSpPr>
          <p:cNvPr id="10" name="TextBox 4">
            <a:extLst>
              <a:ext uri="{FF2B5EF4-FFF2-40B4-BE49-F238E27FC236}">
                <a16:creationId xmlns:a16="http://schemas.microsoft.com/office/drawing/2014/main" id="{7FC9FC20-30EA-ADDA-4C1F-B3740EDEDB69}"/>
              </a:ext>
            </a:extLst>
          </p:cNvPr>
          <p:cNvSpPr txBox="1"/>
          <p:nvPr/>
        </p:nvSpPr>
        <p:spPr>
          <a:xfrm>
            <a:off x="6205652" y="2628900"/>
            <a:ext cx="10863148" cy="3809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75"/>
              </a:lnSpc>
            </a:pPr>
            <a:r>
              <a:rPr lang="en-US" sz="2400" b="1" dirty="0" err="1">
                <a:solidFill>
                  <a:srgbClr val="5B2A79"/>
                </a:solidFill>
                <a:latin typeface="DM Sans"/>
              </a:rPr>
              <a:t>Analisi</a:t>
            </a:r>
            <a:r>
              <a:rPr lang="en-US" sz="2400" b="1" dirty="0">
                <a:solidFill>
                  <a:srgbClr val="5B2A79"/>
                </a:solidFill>
                <a:latin typeface="DM Sans"/>
              </a:rPr>
              <a:t> </a:t>
            </a:r>
            <a:r>
              <a:rPr lang="en-US" sz="2400" b="1" dirty="0" err="1">
                <a:solidFill>
                  <a:srgbClr val="5B2A79"/>
                </a:solidFill>
                <a:latin typeface="DM Sans"/>
              </a:rPr>
              <a:t>sul</a:t>
            </a:r>
            <a:r>
              <a:rPr lang="en-US" sz="2400" b="1" dirty="0">
                <a:solidFill>
                  <a:srgbClr val="5B2A79"/>
                </a:solidFill>
                <a:latin typeface="DM Sans"/>
              </a:rPr>
              <a:t> </a:t>
            </a:r>
            <a:r>
              <a:rPr lang="en-US" sz="2400" b="1" dirty="0" err="1">
                <a:solidFill>
                  <a:srgbClr val="5B2A79"/>
                </a:solidFill>
                <a:latin typeface="DM Sans"/>
              </a:rPr>
              <a:t>numero</a:t>
            </a:r>
            <a:r>
              <a:rPr lang="en-US" sz="2400" b="1" dirty="0">
                <a:solidFill>
                  <a:srgbClr val="5B2A79"/>
                </a:solidFill>
                <a:latin typeface="DM Sans"/>
              </a:rPr>
              <a:t> di frame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028700" y="981075"/>
            <a:ext cx="12101574" cy="1267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349"/>
              </a:lnSpc>
            </a:pPr>
            <a:r>
              <a:rPr lang="en-US" sz="7200" dirty="0">
                <a:solidFill>
                  <a:srgbClr val="5B2A79"/>
                </a:solidFill>
                <a:latin typeface="Hatton Bold"/>
              </a:rPr>
              <a:t>Dataset Vid-</a:t>
            </a:r>
            <a:r>
              <a:rPr lang="en-US" sz="7200" dirty="0" err="1">
                <a:solidFill>
                  <a:srgbClr val="5B2A79"/>
                </a:solidFill>
                <a:latin typeface="Hatton Bold"/>
              </a:rPr>
              <a:t>Timit</a:t>
            </a:r>
            <a:endParaRPr lang="en-US" sz="7200" dirty="0">
              <a:solidFill>
                <a:srgbClr val="5B2A79"/>
              </a:solidFill>
              <a:latin typeface="Hatton 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3314699" y="306387"/>
            <a:ext cx="7470272" cy="14825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75"/>
              </a:lnSpc>
            </a:pPr>
            <a:r>
              <a:rPr lang="en-US" sz="2400" dirty="0" err="1">
                <a:solidFill>
                  <a:srgbClr val="5B2A79"/>
                </a:solidFill>
                <a:latin typeface="DM Sans"/>
              </a:rPr>
              <a:t>Composizione</a:t>
            </a:r>
            <a:r>
              <a:rPr lang="en-US" sz="2400" dirty="0">
                <a:solidFill>
                  <a:srgbClr val="5B2A79"/>
                </a:solidFill>
                <a:latin typeface="DM Sans"/>
              </a:rPr>
              <a:t> del Dataset:</a:t>
            </a:r>
          </a:p>
          <a:p>
            <a:pPr marL="539753" lvl="1" indent="-269876">
              <a:lnSpc>
                <a:spcPts val="2875"/>
              </a:lnSpc>
              <a:buFont typeface="Arial"/>
              <a:buChar char="•"/>
            </a:pPr>
            <a:r>
              <a:rPr lang="en-US" sz="2400" dirty="0">
                <a:solidFill>
                  <a:srgbClr val="5B2A79"/>
                </a:solidFill>
                <a:latin typeface="DM Sans"/>
              </a:rPr>
              <a:t>43 </a:t>
            </a:r>
            <a:r>
              <a:rPr lang="en-US" sz="2400" dirty="0" err="1">
                <a:solidFill>
                  <a:srgbClr val="5B2A79"/>
                </a:solidFill>
                <a:latin typeface="DM Sans"/>
              </a:rPr>
              <a:t>soggetti</a:t>
            </a:r>
            <a:endParaRPr lang="en-US" sz="2400" dirty="0">
              <a:solidFill>
                <a:srgbClr val="5B2A79"/>
              </a:solidFill>
              <a:latin typeface="DM Sans"/>
            </a:endParaRPr>
          </a:p>
          <a:p>
            <a:pPr marL="539753" lvl="1" indent="-269876">
              <a:lnSpc>
                <a:spcPts val="2875"/>
              </a:lnSpc>
              <a:buFont typeface="Arial"/>
              <a:buChar char="•"/>
            </a:pPr>
            <a:r>
              <a:rPr lang="en-US" sz="2400" dirty="0">
                <a:solidFill>
                  <a:srgbClr val="5B2A79"/>
                </a:solidFill>
                <a:latin typeface="DM Sans"/>
              </a:rPr>
              <a:t>video </a:t>
            </a:r>
            <a:r>
              <a:rPr lang="en-US" sz="2400" dirty="0" err="1">
                <a:solidFill>
                  <a:srgbClr val="5B2A79"/>
                </a:solidFill>
                <a:latin typeface="DM Sans"/>
              </a:rPr>
              <a:t>dalla</a:t>
            </a:r>
            <a:r>
              <a:rPr lang="en-US" sz="2400" dirty="0">
                <a:solidFill>
                  <a:srgbClr val="5B2A79"/>
                </a:solidFill>
                <a:latin typeface="DM Sans"/>
              </a:rPr>
              <a:t> </a:t>
            </a:r>
            <a:r>
              <a:rPr lang="en-US" sz="2400" dirty="0" err="1">
                <a:solidFill>
                  <a:srgbClr val="5B2A79"/>
                </a:solidFill>
                <a:latin typeface="DM Sans"/>
              </a:rPr>
              <a:t>durata</a:t>
            </a:r>
            <a:r>
              <a:rPr lang="en-US" sz="2400" dirty="0">
                <a:solidFill>
                  <a:srgbClr val="5B2A79"/>
                </a:solidFill>
                <a:latin typeface="DM Sans"/>
              </a:rPr>
              <a:t> di 3/5 s</a:t>
            </a:r>
          </a:p>
          <a:p>
            <a:pPr>
              <a:lnSpc>
                <a:spcPts val="2875"/>
              </a:lnSpc>
            </a:pPr>
            <a:endParaRPr lang="en-US" sz="2400" dirty="0">
              <a:solidFill>
                <a:srgbClr val="5B2A79"/>
              </a:solidFill>
              <a:latin typeface="DM Sans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028700" y="2689127"/>
            <a:ext cx="8983072" cy="44787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50"/>
              </a:lnSpc>
            </a:pPr>
            <a:r>
              <a:rPr lang="en-US" sz="2800" dirty="0">
                <a:solidFill>
                  <a:srgbClr val="5B2A79"/>
                </a:solidFill>
                <a:latin typeface="DM Sans"/>
              </a:rPr>
              <a:t>Nel </a:t>
            </a:r>
            <a:r>
              <a:rPr lang="en-US" sz="2800" dirty="0" err="1">
                <a:solidFill>
                  <a:srgbClr val="5B2A79"/>
                </a:solidFill>
                <a:latin typeface="DM Sans"/>
              </a:rPr>
              <a:t>caso</a:t>
            </a:r>
            <a:r>
              <a:rPr lang="en-US" sz="2800" dirty="0">
                <a:solidFill>
                  <a:srgbClr val="5B2A79"/>
                </a:solidFill>
                <a:latin typeface="DM Sans"/>
              </a:rPr>
              <a:t> del secondo dataset, dopo aver </a:t>
            </a:r>
            <a:r>
              <a:rPr lang="en-US" sz="2800" dirty="0" err="1">
                <a:solidFill>
                  <a:srgbClr val="5B2A79"/>
                </a:solidFill>
                <a:latin typeface="DM Sans"/>
              </a:rPr>
              <a:t>normalizzato</a:t>
            </a:r>
            <a:r>
              <a:rPr lang="en-US" sz="2800" dirty="0">
                <a:solidFill>
                  <a:srgbClr val="5B2A79"/>
                </a:solidFill>
                <a:latin typeface="DM Sans"/>
              </a:rPr>
              <a:t> </a:t>
            </a:r>
            <a:r>
              <a:rPr lang="en-US" sz="2800" dirty="0" err="1">
                <a:solidFill>
                  <a:srgbClr val="5B2A79"/>
                </a:solidFill>
                <a:latin typeface="DM Sans"/>
              </a:rPr>
              <a:t>i</a:t>
            </a:r>
            <a:r>
              <a:rPr lang="en-US" sz="2800" dirty="0">
                <a:solidFill>
                  <a:srgbClr val="5B2A79"/>
                </a:solidFill>
                <a:latin typeface="DM Sans"/>
              </a:rPr>
              <a:t> </a:t>
            </a:r>
            <a:r>
              <a:rPr lang="en-US" sz="2800" dirty="0" err="1">
                <a:solidFill>
                  <a:srgbClr val="5B2A79"/>
                </a:solidFill>
                <a:latin typeface="DM Sans"/>
              </a:rPr>
              <a:t>dati</a:t>
            </a:r>
            <a:r>
              <a:rPr lang="en-US" sz="2800" dirty="0">
                <a:solidFill>
                  <a:srgbClr val="5B2A79"/>
                </a:solidFill>
                <a:latin typeface="DM Sans"/>
              </a:rPr>
              <a:t>, </a:t>
            </a:r>
            <a:r>
              <a:rPr lang="en-US" sz="2800" dirty="0" err="1">
                <a:solidFill>
                  <a:srgbClr val="5B2A79"/>
                </a:solidFill>
                <a:latin typeface="DM Sans"/>
              </a:rPr>
              <a:t>sono</a:t>
            </a:r>
            <a:r>
              <a:rPr lang="en-US" sz="2800" dirty="0">
                <a:solidFill>
                  <a:srgbClr val="5B2A79"/>
                </a:solidFill>
                <a:latin typeface="DM Sans"/>
              </a:rPr>
              <a:t> </a:t>
            </a:r>
            <a:r>
              <a:rPr lang="en-US" sz="2800" dirty="0" err="1">
                <a:solidFill>
                  <a:srgbClr val="5B2A79"/>
                </a:solidFill>
                <a:latin typeface="DM Sans"/>
              </a:rPr>
              <a:t>stati</a:t>
            </a:r>
            <a:r>
              <a:rPr lang="en-US" sz="2800" dirty="0">
                <a:solidFill>
                  <a:srgbClr val="5B2A79"/>
                </a:solidFill>
                <a:latin typeface="DM Sans"/>
              </a:rPr>
              <a:t> </a:t>
            </a:r>
            <a:r>
              <a:rPr lang="en-US" sz="2800" dirty="0" err="1">
                <a:solidFill>
                  <a:srgbClr val="5B2A79"/>
                </a:solidFill>
                <a:latin typeface="DM Sans"/>
              </a:rPr>
              <a:t>forniti</a:t>
            </a:r>
            <a:r>
              <a:rPr lang="en-US" sz="2800" dirty="0">
                <a:solidFill>
                  <a:srgbClr val="5B2A79"/>
                </a:solidFill>
                <a:latin typeface="DM Sans"/>
              </a:rPr>
              <a:t> </a:t>
            </a:r>
            <a:r>
              <a:rPr lang="en-US" sz="2800" dirty="0" err="1">
                <a:solidFill>
                  <a:srgbClr val="5B2A79"/>
                </a:solidFill>
                <a:latin typeface="DM Sans"/>
              </a:rPr>
              <a:t>alla</a:t>
            </a:r>
            <a:r>
              <a:rPr lang="en-US" sz="2800" dirty="0">
                <a:solidFill>
                  <a:srgbClr val="5B2A79"/>
                </a:solidFill>
                <a:latin typeface="DM Sans"/>
              </a:rPr>
              <a:t> rete </a:t>
            </a:r>
            <a:r>
              <a:rPr lang="en-US" sz="2800" dirty="0" err="1">
                <a:solidFill>
                  <a:srgbClr val="5B2A79"/>
                </a:solidFill>
                <a:latin typeface="DM Sans"/>
              </a:rPr>
              <a:t>neurale</a:t>
            </a:r>
            <a:r>
              <a:rPr lang="en-US" sz="2800" dirty="0">
                <a:solidFill>
                  <a:srgbClr val="5B2A79"/>
                </a:solidFill>
                <a:latin typeface="DM Sans"/>
              </a:rPr>
              <a:t> tutti </a:t>
            </a:r>
            <a:r>
              <a:rPr lang="en-US" sz="2800" dirty="0" err="1">
                <a:solidFill>
                  <a:srgbClr val="5B2A79"/>
                </a:solidFill>
                <a:latin typeface="DM Sans"/>
              </a:rPr>
              <a:t>i</a:t>
            </a:r>
            <a:r>
              <a:rPr lang="en-US" sz="2800" dirty="0">
                <a:solidFill>
                  <a:srgbClr val="5B2A79"/>
                </a:solidFill>
                <a:latin typeface="DM Sans"/>
              </a:rPr>
              <a:t> frame </a:t>
            </a:r>
            <a:r>
              <a:rPr lang="en-US" sz="2800" dirty="0" err="1">
                <a:solidFill>
                  <a:srgbClr val="5B2A79"/>
                </a:solidFill>
                <a:latin typeface="DM Sans"/>
              </a:rPr>
              <a:t>preprocessati</a:t>
            </a:r>
            <a:r>
              <a:rPr lang="en-US" sz="2800" dirty="0">
                <a:solidFill>
                  <a:srgbClr val="5B2A79"/>
                </a:solidFill>
                <a:latin typeface="DM Sans"/>
              </a:rPr>
              <a:t> </a:t>
            </a:r>
            <a:r>
              <a:rPr lang="en-US" sz="2800" dirty="0" err="1">
                <a:solidFill>
                  <a:srgbClr val="5B2A79"/>
                </a:solidFill>
                <a:latin typeface="DM Sans"/>
              </a:rPr>
              <a:t>dei</a:t>
            </a:r>
            <a:r>
              <a:rPr lang="en-US" sz="2800" dirty="0">
                <a:solidFill>
                  <a:srgbClr val="5B2A79"/>
                </a:solidFill>
                <a:latin typeface="DM Sans"/>
              </a:rPr>
              <a:t> video.</a:t>
            </a:r>
          </a:p>
          <a:p>
            <a:pPr>
              <a:lnSpc>
                <a:spcPts val="3450"/>
              </a:lnSpc>
            </a:pPr>
            <a:endParaRPr lang="en-US" sz="2800" dirty="0">
              <a:solidFill>
                <a:srgbClr val="5B2A79"/>
              </a:solidFill>
              <a:latin typeface="DM Sans"/>
            </a:endParaRPr>
          </a:p>
          <a:p>
            <a:pPr>
              <a:lnSpc>
                <a:spcPts val="3450"/>
              </a:lnSpc>
            </a:pPr>
            <a:r>
              <a:rPr lang="en-US" sz="2800" dirty="0">
                <a:solidFill>
                  <a:srgbClr val="5B2A79"/>
                </a:solidFill>
                <a:latin typeface="DM Sans"/>
              </a:rPr>
              <a:t>Dopo </a:t>
            </a:r>
            <a:r>
              <a:rPr lang="en-US" sz="2800" dirty="0" err="1">
                <a:solidFill>
                  <a:srgbClr val="5B2A79"/>
                </a:solidFill>
                <a:latin typeface="DM Sans"/>
              </a:rPr>
              <a:t>l'applicazione</a:t>
            </a:r>
            <a:r>
              <a:rPr lang="en-US" sz="2800" dirty="0">
                <a:solidFill>
                  <a:srgbClr val="5B2A79"/>
                </a:solidFill>
                <a:latin typeface="DM Sans"/>
              </a:rPr>
              <a:t> di early stopping e del kernel </a:t>
            </a:r>
            <a:r>
              <a:rPr lang="en-US" sz="2800" dirty="0" err="1">
                <a:solidFill>
                  <a:srgbClr val="5B2A79"/>
                </a:solidFill>
                <a:latin typeface="DM Sans"/>
              </a:rPr>
              <a:t>regolarizzatore</a:t>
            </a:r>
            <a:r>
              <a:rPr lang="en-US" sz="2800" dirty="0">
                <a:solidFill>
                  <a:srgbClr val="5B2A79"/>
                </a:solidFill>
                <a:latin typeface="DM Sans"/>
              </a:rPr>
              <a:t> L2, è </a:t>
            </a:r>
            <a:r>
              <a:rPr lang="en-US" sz="2800" dirty="0" err="1">
                <a:solidFill>
                  <a:srgbClr val="5B2A79"/>
                </a:solidFill>
                <a:latin typeface="DM Sans"/>
              </a:rPr>
              <a:t>stato</a:t>
            </a:r>
            <a:r>
              <a:rPr lang="en-US" sz="2800" dirty="0">
                <a:solidFill>
                  <a:srgbClr val="5B2A79"/>
                </a:solidFill>
                <a:latin typeface="DM Sans"/>
              </a:rPr>
              <a:t> </a:t>
            </a:r>
            <a:r>
              <a:rPr lang="en-US" sz="2800" dirty="0" err="1">
                <a:solidFill>
                  <a:srgbClr val="5B2A79"/>
                </a:solidFill>
                <a:latin typeface="DM Sans"/>
              </a:rPr>
              <a:t>confrontato</a:t>
            </a:r>
            <a:r>
              <a:rPr lang="en-US" sz="2800" dirty="0">
                <a:solidFill>
                  <a:srgbClr val="5B2A79"/>
                </a:solidFill>
                <a:latin typeface="DM Sans"/>
              </a:rPr>
              <a:t> </a:t>
            </a:r>
            <a:r>
              <a:rPr lang="en-US" sz="2800" dirty="0" err="1">
                <a:solidFill>
                  <a:srgbClr val="5B2A79"/>
                </a:solidFill>
                <a:latin typeface="DM Sans"/>
              </a:rPr>
              <a:t>l'utilizzo</a:t>
            </a:r>
            <a:r>
              <a:rPr lang="en-US" sz="2800" dirty="0">
                <a:solidFill>
                  <a:srgbClr val="5B2A79"/>
                </a:solidFill>
                <a:latin typeface="DM Sans"/>
              </a:rPr>
              <a:t> del secondo dataset con il primo dataset. I </a:t>
            </a:r>
            <a:r>
              <a:rPr lang="en-US" sz="2800" dirty="0" err="1">
                <a:solidFill>
                  <a:srgbClr val="5B2A79"/>
                </a:solidFill>
                <a:latin typeface="DM Sans"/>
              </a:rPr>
              <a:t>risultati</a:t>
            </a:r>
            <a:r>
              <a:rPr lang="en-US" sz="2800" dirty="0">
                <a:solidFill>
                  <a:srgbClr val="5B2A79"/>
                </a:solidFill>
                <a:latin typeface="DM Sans"/>
              </a:rPr>
              <a:t> </a:t>
            </a:r>
            <a:r>
              <a:rPr lang="en-US" sz="2800" dirty="0" err="1">
                <a:solidFill>
                  <a:srgbClr val="5B2A79"/>
                </a:solidFill>
                <a:latin typeface="DM Sans"/>
              </a:rPr>
              <a:t>ottenuti</a:t>
            </a:r>
            <a:r>
              <a:rPr lang="en-US" sz="2800" dirty="0">
                <a:solidFill>
                  <a:srgbClr val="5B2A79"/>
                </a:solidFill>
                <a:latin typeface="DM Sans"/>
              </a:rPr>
              <a:t> </a:t>
            </a:r>
            <a:r>
              <a:rPr lang="en-US" sz="2800" dirty="0" err="1">
                <a:solidFill>
                  <a:srgbClr val="5B2A79"/>
                </a:solidFill>
                <a:latin typeface="DM Sans"/>
              </a:rPr>
              <a:t>hanno</a:t>
            </a:r>
            <a:r>
              <a:rPr lang="en-US" sz="2800" dirty="0">
                <a:solidFill>
                  <a:srgbClr val="5B2A79"/>
                </a:solidFill>
                <a:latin typeface="DM Sans"/>
              </a:rPr>
              <a:t> </a:t>
            </a:r>
            <a:r>
              <a:rPr lang="en-US" sz="2800" dirty="0" err="1">
                <a:solidFill>
                  <a:srgbClr val="5B2A79"/>
                </a:solidFill>
                <a:latin typeface="DM Sans"/>
              </a:rPr>
              <a:t>evidenziato</a:t>
            </a:r>
            <a:r>
              <a:rPr lang="en-US" sz="2800" dirty="0">
                <a:solidFill>
                  <a:srgbClr val="5B2A79"/>
                </a:solidFill>
                <a:latin typeface="DM Sans"/>
              </a:rPr>
              <a:t> un </a:t>
            </a:r>
            <a:r>
              <a:rPr lang="en-US" sz="2800" dirty="0" err="1">
                <a:solidFill>
                  <a:srgbClr val="5B2A79"/>
                </a:solidFill>
                <a:latin typeface="DM Sans"/>
              </a:rPr>
              <a:t>miglioramento</a:t>
            </a:r>
            <a:r>
              <a:rPr lang="en-US" sz="2800" dirty="0">
                <a:solidFill>
                  <a:srgbClr val="5B2A79"/>
                </a:solidFill>
                <a:latin typeface="DM Sans"/>
              </a:rPr>
              <a:t> </a:t>
            </a:r>
            <a:r>
              <a:rPr lang="en-US" sz="2800" dirty="0" err="1">
                <a:solidFill>
                  <a:srgbClr val="5B2A79"/>
                </a:solidFill>
                <a:latin typeface="DM Sans"/>
              </a:rPr>
              <a:t>delle</a:t>
            </a:r>
            <a:r>
              <a:rPr lang="en-US" sz="2800" dirty="0">
                <a:solidFill>
                  <a:srgbClr val="5B2A79"/>
                </a:solidFill>
                <a:latin typeface="DM Sans"/>
              </a:rPr>
              <a:t> </a:t>
            </a:r>
            <a:r>
              <a:rPr lang="en-US" sz="2800" dirty="0" err="1">
                <a:solidFill>
                  <a:srgbClr val="5B2A79"/>
                </a:solidFill>
                <a:latin typeface="DM Sans"/>
              </a:rPr>
              <a:t>prestazioni</a:t>
            </a:r>
            <a:r>
              <a:rPr lang="en-US" sz="2800" dirty="0">
                <a:solidFill>
                  <a:srgbClr val="5B2A79"/>
                </a:solidFill>
                <a:latin typeface="DM Sans"/>
              </a:rPr>
              <a:t> </a:t>
            </a:r>
            <a:r>
              <a:rPr lang="en-US" sz="2800" dirty="0" err="1">
                <a:solidFill>
                  <a:srgbClr val="5B2A79"/>
                </a:solidFill>
                <a:latin typeface="DM Sans"/>
              </a:rPr>
              <a:t>utilizzando</a:t>
            </a:r>
            <a:r>
              <a:rPr lang="en-US" sz="2800" dirty="0">
                <a:solidFill>
                  <a:srgbClr val="5B2A79"/>
                </a:solidFill>
                <a:latin typeface="DM Sans"/>
              </a:rPr>
              <a:t> il secondo dataset, </a:t>
            </a:r>
            <a:r>
              <a:rPr lang="en-US" sz="2800" dirty="0" err="1">
                <a:solidFill>
                  <a:srgbClr val="5B2A79"/>
                </a:solidFill>
                <a:latin typeface="DM Sans"/>
              </a:rPr>
              <a:t>grazie</a:t>
            </a:r>
            <a:r>
              <a:rPr lang="en-US" sz="2800" dirty="0">
                <a:solidFill>
                  <a:srgbClr val="5B2A79"/>
                </a:solidFill>
                <a:latin typeface="DM Sans"/>
              </a:rPr>
              <a:t> alle sue </a:t>
            </a:r>
            <a:r>
              <a:rPr lang="en-US" sz="2800" dirty="0" err="1">
                <a:solidFill>
                  <a:srgbClr val="5B2A79"/>
                </a:solidFill>
                <a:latin typeface="DM Sans"/>
              </a:rPr>
              <a:t>caratteristiche</a:t>
            </a:r>
            <a:r>
              <a:rPr lang="en-US" sz="2800" dirty="0">
                <a:solidFill>
                  <a:srgbClr val="5B2A79"/>
                </a:solidFill>
                <a:latin typeface="DM Sans"/>
              </a:rPr>
              <a:t> </a:t>
            </a:r>
            <a:r>
              <a:rPr lang="en-US" sz="2800" dirty="0" err="1">
                <a:solidFill>
                  <a:srgbClr val="5B2A79"/>
                </a:solidFill>
                <a:latin typeface="DM Sans"/>
              </a:rPr>
              <a:t>specifiche</a:t>
            </a:r>
            <a:r>
              <a:rPr lang="en-US" sz="2800" dirty="0">
                <a:solidFill>
                  <a:srgbClr val="5B2A79"/>
                </a:solidFill>
                <a:latin typeface="DM Sans"/>
              </a:rPr>
              <a:t> </a:t>
            </a:r>
            <a:r>
              <a:rPr lang="en-US" sz="2800" dirty="0" err="1">
                <a:solidFill>
                  <a:srgbClr val="5B2A79"/>
                </a:solidFill>
                <a:latin typeface="DM Sans"/>
              </a:rPr>
              <a:t>che</a:t>
            </a:r>
            <a:r>
              <a:rPr lang="en-US" sz="2800" dirty="0">
                <a:solidFill>
                  <a:srgbClr val="5B2A79"/>
                </a:solidFill>
                <a:latin typeface="DM Sans"/>
              </a:rPr>
              <a:t> lo </a:t>
            </a:r>
            <a:r>
              <a:rPr lang="en-US" sz="2800" dirty="0" err="1">
                <a:solidFill>
                  <a:srgbClr val="5B2A79"/>
                </a:solidFill>
                <a:latin typeface="DM Sans"/>
              </a:rPr>
              <a:t>distinguono</a:t>
            </a:r>
            <a:r>
              <a:rPr lang="en-US" sz="2800" dirty="0">
                <a:solidFill>
                  <a:srgbClr val="5B2A79"/>
                </a:solidFill>
                <a:latin typeface="DM Sans"/>
              </a:rPr>
              <a:t>.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EB5424E7-4603-4CA5-FE57-BB49A75820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96600" y="2789980"/>
            <a:ext cx="5837338" cy="6539757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3779029"/>
            <a:ext cx="6644552" cy="5847636"/>
          </a:xfrm>
          <a:custGeom>
            <a:avLst/>
            <a:gdLst/>
            <a:ahLst/>
            <a:cxnLst/>
            <a:rect l="l" t="t" r="r" b="b"/>
            <a:pathLst>
              <a:path w="6644552" h="5847636">
                <a:moveTo>
                  <a:pt x="0" y="0"/>
                </a:moveTo>
                <a:lnTo>
                  <a:pt x="6644552" y="0"/>
                </a:lnTo>
                <a:lnTo>
                  <a:pt x="6644552" y="5847636"/>
                </a:lnTo>
                <a:lnTo>
                  <a:pt x="0" y="58476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Freeform 3"/>
          <p:cNvSpPr/>
          <p:nvPr/>
        </p:nvSpPr>
        <p:spPr>
          <a:xfrm>
            <a:off x="7986494" y="3779029"/>
            <a:ext cx="9526497" cy="5713537"/>
          </a:xfrm>
          <a:custGeom>
            <a:avLst/>
            <a:gdLst/>
            <a:ahLst/>
            <a:cxnLst/>
            <a:rect l="l" t="t" r="r" b="b"/>
            <a:pathLst>
              <a:path w="9526497" h="5713537">
                <a:moveTo>
                  <a:pt x="0" y="0"/>
                </a:moveTo>
                <a:lnTo>
                  <a:pt x="9526497" y="0"/>
                </a:lnTo>
                <a:lnTo>
                  <a:pt x="9526497" y="5713537"/>
                </a:lnTo>
                <a:lnTo>
                  <a:pt x="0" y="571353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4" name="TextBox 4"/>
          <p:cNvSpPr txBox="1"/>
          <p:nvPr/>
        </p:nvSpPr>
        <p:spPr>
          <a:xfrm>
            <a:off x="1028700" y="981075"/>
            <a:ext cx="15201900" cy="12676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349"/>
              </a:lnSpc>
            </a:pPr>
            <a:r>
              <a:rPr lang="en-US" sz="7200" dirty="0" err="1">
                <a:solidFill>
                  <a:srgbClr val="5B2A79"/>
                </a:solidFill>
                <a:latin typeface="Hatton Bold"/>
              </a:rPr>
              <a:t>Esposizione</a:t>
            </a:r>
            <a:r>
              <a:rPr lang="en-US" sz="7200" dirty="0">
                <a:solidFill>
                  <a:srgbClr val="5B2A79"/>
                </a:solidFill>
                <a:latin typeface="Hatton Bold"/>
              </a:rPr>
              <a:t> </a:t>
            </a:r>
            <a:r>
              <a:rPr lang="en-US" sz="7200" dirty="0" err="1">
                <a:solidFill>
                  <a:srgbClr val="5B2A79"/>
                </a:solidFill>
                <a:latin typeface="Hatton Bold"/>
              </a:rPr>
              <a:t>dei</a:t>
            </a:r>
            <a:r>
              <a:rPr lang="en-US" sz="7200" dirty="0">
                <a:solidFill>
                  <a:srgbClr val="5B2A79"/>
                </a:solidFill>
                <a:latin typeface="Hatton Bold"/>
              </a:rPr>
              <a:t> </a:t>
            </a:r>
            <a:r>
              <a:rPr lang="en-US" sz="7200" dirty="0" err="1">
                <a:solidFill>
                  <a:srgbClr val="5B2A79"/>
                </a:solidFill>
                <a:latin typeface="Hatton Bold"/>
              </a:rPr>
              <a:t>risultati</a:t>
            </a:r>
            <a:endParaRPr lang="en-US" sz="7200" dirty="0">
              <a:solidFill>
                <a:srgbClr val="5B2A79"/>
              </a:solidFill>
              <a:latin typeface="Hatton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028700" y="2652104"/>
            <a:ext cx="15034269" cy="1323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50"/>
              </a:lnSpc>
            </a:pPr>
            <a:r>
              <a:rPr lang="en-US" sz="3000">
                <a:solidFill>
                  <a:srgbClr val="5B2A79"/>
                </a:solidFill>
                <a:latin typeface="DM Sans"/>
              </a:rPr>
              <a:t>Inoltre, dalla confusion matrix, siamo in grado di fornire una rappresentazione più dettagliata e tecnica dei risultati ottenuti sui dati di test</a:t>
            </a:r>
          </a:p>
          <a:p>
            <a:pPr>
              <a:lnSpc>
                <a:spcPts val="3450"/>
              </a:lnSpc>
            </a:pPr>
            <a:endParaRPr lang="en-US" sz="3000">
              <a:solidFill>
                <a:srgbClr val="5B2A79"/>
              </a:solidFill>
              <a:latin typeface="DM Sa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744200" y="3924300"/>
            <a:ext cx="5018486" cy="4297079"/>
          </a:xfrm>
          <a:custGeom>
            <a:avLst/>
            <a:gdLst/>
            <a:ahLst/>
            <a:cxnLst/>
            <a:rect l="l" t="t" r="r" b="b"/>
            <a:pathLst>
              <a:path w="5018486" h="4297079">
                <a:moveTo>
                  <a:pt x="0" y="0"/>
                </a:moveTo>
                <a:lnTo>
                  <a:pt x="5018486" y="0"/>
                </a:lnTo>
                <a:lnTo>
                  <a:pt x="5018486" y="4297078"/>
                </a:lnTo>
                <a:lnTo>
                  <a:pt x="0" y="42970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TextBox 3"/>
          <p:cNvSpPr txBox="1"/>
          <p:nvPr/>
        </p:nvSpPr>
        <p:spPr>
          <a:xfrm>
            <a:off x="1028701" y="2676525"/>
            <a:ext cx="7505700" cy="49276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50"/>
              </a:lnSpc>
            </a:pPr>
            <a:r>
              <a:rPr lang="en-US" sz="2800" dirty="0">
                <a:solidFill>
                  <a:srgbClr val="5B2A79"/>
                </a:solidFill>
                <a:latin typeface="DM Sans"/>
              </a:rPr>
              <a:t>Dopo </a:t>
            </a:r>
            <a:r>
              <a:rPr lang="en-US" sz="2800" dirty="0" err="1">
                <a:solidFill>
                  <a:srgbClr val="5B2A79"/>
                </a:solidFill>
                <a:latin typeface="DM Sans"/>
              </a:rPr>
              <a:t>l'ottimizzazione</a:t>
            </a:r>
            <a:r>
              <a:rPr lang="en-US" sz="2800" dirty="0">
                <a:solidFill>
                  <a:srgbClr val="5B2A79"/>
                </a:solidFill>
                <a:latin typeface="DM Sans"/>
              </a:rPr>
              <a:t> del </a:t>
            </a:r>
            <a:r>
              <a:rPr lang="en-US" sz="2800" dirty="0" err="1">
                <a:solidFill>
                  <a:srgbClr val="5B2A79"/>
                </a:solidFill>
                <a:latin typeface="DM Sans"/>
              </a:rPr>
              <a:t>modello</a:t>
            </a:r>
            <a:r>
              <a:rPr lang="en-US" sz="2800" dirty="0">
                <a:solidFill>
                  <a:srgbClr val="5B2A79"/>
                </a:solidFill>
                <a:latin typeface="DM Sans"/>
              </a:rPr>
              <a:t> per </a:t>
            </a:r>
            <a:r>
              <a:rPr lang="en-US" sz="2800" dirty="0" err="1">
                <a:solidFill>
                  <a:srgbClr val="5B2A79"/>
                </a:solidFill>
                <a:latin typeface="DM Sans"/>
              </a:rPr>
              <a:t>entrambi</a:t>
            </a:r>
            <a:r>
              <a:rPr lang="en-US" sz="2800" dirty="0">
                <a:solidFill>
                  <a:srgbClr val="5B2A79"/>
                </a:solidFill>
                <a:latin typeface="DM Sans"/>
              </a:rPr>
              <a:t> </a:t>
            </a:r>
            <a:r>
              <a:rPr lang="en-US" sz="2800" dirty="0" err="1">
                <a:solidFill>
                  <a:srgbClr val="5B2A79"/>
                </a:solidFill>
                <a:latin typeface="DM Sans"/>
              </a:rPr>
              <a:t>i</a:t>
            </a:r>
            <a:r>
              <a:rPr lang="en-US" sz="2800" dirty="0">
                <a:solidFill>
                  <a:srgbClr val="5B2A79"/>
                </a:solidFill>
                <a:latin typeface="DM Sans"/>
              </a:rPr>
              <a:t> dataset, è </a:t>
            </a:r>
            <a:r>
              <a:rPr lang="en-US" sz="2800" dirty="0" err="1">
                <a:solidFill>
                  <a:srgbClr val="5B2A79"/>
                </a:solidFill>
                <a:latin typeface="DM Sans"/>
              </a:rPr>
              <a:t>stata</a:t>
            </a:r>
            <a:r>
              <a:rPr lang="en-US" sz="2800" dirty="0">
                <a:solidFill>
                  <a:srgbClr val="5B2A79"/>
                </a:solidFill>
                <a:latin typeface="DM Sans"/>
              </a:rPr>
              <a:t> </a:t>
            </a:r>
            <a:r>
              <a:rPr lang="en-US" sz="2800" dirty="0" err="1">
                <a:solidFill>
                  <a:srgbClr val="5B2A79"/>
                </a:solidFill>
                <a:latin typeface="DM Sans"/>
              </a:rPr>
              <a:t>effettuata</a:t>
            </a:r>
            <a:r>
              <a:rPr lang="en-US" sz="2800" dirty="0">
                <a:solidFill>
                  <a:srgbClr val="5B2A79"/>
                </a:solidFill>
                <a:latin typeface="DM Sans"/>
              </a:rPr>
              <a:t> </a:t>
            </a:r>
            <a:r>
              <a:rPr lang="en-US" sz="2800" dirty="0" err="1">
                <a:solidFill>
                  <a:srgbClr val="5B2A79"/>
                </a:solidFill>
                <a:latin typeface="DM Sans"/>
              </a:rPr>
              <a:t>un'analisi</a:t>
            </a:r>
            <a:r>
              <a:rPr lang="en-US" sz="2800" dirty="0">
                <a:solidFill>
                  <a:srgbClr val="5B2A79"/>
                </a:solidFill>
                <a:latin typeface="DM Sans"/>
              </a:rPr>
              <a:t> </a:t>
            </a:r>
            <a:r>
              <a:rPr lang="en-US" sz="2800" dirty="0" err="1">
                <a:solidFill>
                  <a:srgbClr val="5B2A79"/>
                </a:solidFill>
                <a:latin typeface="DM Sans"/>
              </a:rPr>
              <a:t>statistica</a:t>
            </a:r>
            <a:r>
              <a:rPr lang="en-US" sz="2800" dirty="0">
                <a:solidFill>
                  <a:srgbClr val="5B2A79"/>
                </a:solidFill>
                <a:latin typeface="DM Sans"/>
              </a:rPr>
              <a:t> per </a:t>
            </a:r>
            <a:r>
              <a:rPr lang="en-US" sz="2800" dirty="0" err="1">
                <a:solidFill>
                  <a:srgbClr val="5B2A79"/>
                </a:solidFill>
                <a:latin typeface="DM Sans"/>
              </a:rPr>
              <a:t>valutarne</a:t>
            </a:r>
            <a:r>
              <a:rPr lang="en-US" sz="2800" dirty="0">
                <a:solidFill>
                  <a:srgbClr val="5B2A79"/>
                </a:solidFill>
                <a:latin typeface="DM Sans"/>
              </a:rPr>
              <a:t> le </a:t>
            </a:r>
            <a:r>
              <a:rPr lang="en-US" sz="2800" dirty="0" err="1">
                <a:solidFill>
                  <a:srgbClr val="5B2A79"/>
                </a:solidFill>
                <a:latin typeface="DM Sans"/>
              </a:rPr>
              <a:t>prestazioni</a:t>
            </a:r>
            <a:r>
              <a:rPr lang="en-US" sz="2800" dirty="0">
                <a:solidFill>
                  <a:srgbClr val="5B2A79"/>
                </a:solidFill>
                <a:latin typeface="DM Sans"/>
              </a:rPr>
              <a:t>. </a:t>
            </a:r>
          </a:p>
          <a:p>
            <a:pPr>
              <a:lnSpc>
                <a:spcPts val="3450"/>
              </a:lnSpc>
            </a:pPr>
            <a:endParaRPr lang="en-US" sz="2800" dirty="0">
              <a:solidFill>
                <a:srgbClr val="5B2A79"/>
              </a:solidFill>
              <a:latin typeface="DM Sans"/>
            </a:endParaRPr>
          </a:p>
          <a:p>
            <a:pPr>
              <a:lnSpc>
                <a:spcPts val="3450"/>
              </a:lnSpc>
            </a:pPr>
            <a:r>
              <a:rPr lang="it-IT" sz="2800" dirty="0">
                <a:solidFill>
                  <a:srgbClr val="5B2A79"/>
                </a:solidFill>
                <a:latin typeface="DM Sans"/>
              </a:rPr>
              <a:t>È stata implementata una </a:t>
            </a:r>
            <a:r>
              <a:rPr lang="it-IT" sz="2800" dirty="0" err="1">
                <a:solidFill>
                  <a:srgbClr val="5B2A79"/>
                </a:solidFill>
                <a:latin typeface="DM Sans"/>
              </a:rPr>
              <a:t>predict</a:t>
            </a:r>
            <a:r>
              <a:rPr lang="it-IT" sz="2800" dirty="0">
                <a:solidFill>
                  <a:srgbClr val="5B2A79"/>
                </a:solidFill>
                <a:latin typeface="DM Sans"/>
              </a:rPr>
              <a:t> che divide l'intero set di frame in gruppi di 20 frame. Se la maggioranza dei gruppi è classificata correttamente, viene salvato il risultato. Altrimenti, vengono salvati i frame non corretti.</a:t>
            </a:r>
            <a:endParaRPr lang="en-US" sz="2800" dirty="0">
              <a:solidFill>
                <a:srgbClr val="5B2A79"/>
              </a:solidFill>
              <a:latin typeface="DM Sans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028700" y="981075"/>
            <a:ext cx="15735300" cy="12676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349"/>
              </a:lnSpc>
            </a:pPr>
            <a:r>
              <a:rPr lang="en-US" sz="7200" dirty="0" err="1">
                <a:solidFill>
                  <a:srgbClr val="5B2A79"/>
                </a:solidFill>
                <a:latin typeface="Hatton Bold"/>
              </a:rPr>
              <a:t>Analisi</a:t>
            </a:r>
            <a:r>
              <a:rPr lang="en-US" sz="7200" dirty="0">
                <a:solidFill>
                  <a:srgbClr val="5B2A79"/>
                </a:solidFill>
                <a:latin typeface="Hatton Bold"/>
              </a:rPr>
              <a:t> </a:t>
            </a:r>
            <a:r>
              <a:rPr lang="en-US" sz="7200" dirty="0" err="1">
                <a:solidFill>
                  <a:srgbClr val="5B2A79"/>
                </a:solidFill>
                <a:latin typeface="Hatton Bold"/>
              </a:rPr>
              <a:t>delle</a:t>
            </a:r>
            <a:r>
              <a:rPr lang="en-US" sz="7200" dirty="0">
                <a:solidFill>
                  <a:srgbClr val="5B2A79"/>
                </a:solidFill>
                <a:latin typeface="Hatton Bold"/>
              </a:rPr>
              <a:t> prediction </a:t>
            </a:r>
            <a:r>
              <a:rPr lang="en-US" sz="7200" dirty="0" err="1">
                <a:solidFill>
                  <a:srgbClr val="5B2A79"/>
                </a:solidFill>
                <a:latin typeface="Hatton Bold"/>
              </a:rPr>
              <a:t>errate</a:t>
            </a:r>
            <a:r>
              <a:rPr lang="en-US" sz="7200" dirty="0">
                <a:solidFill>
                  <a:srgbClr val="5B2A79"/>
                </a:solidFill>
                <a:latin typeface="Hatton Bold"/>
              </a:rPr>
              <a:t>    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66800" y="2689730"/>
            <a:ext cx="7798910" cy="67229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50"/>
              </a:lnSpc>
            </a:pPr>
            <a:r>
              <a:rPr lang="en-US" sz="2800" dirty="0">
                <a:solidFill>
                  <a:srgbClr val="5B2A79"/>
                </a:solidFill>
                <a:latin typeface="DM Sans"/>
              </a:rPr>
              <a:t>La </a:t>
            </a:r>
            <a:r>
              <a:rPr lang="en-US" sz="2800" dirty="0" err="1">
                <a:solidFill>
                  <a:srgbClr val="5B2A79"/>
                </a:solidFill>
                <a:latin typeface="DM Sans"/>
              </a:rPr>
              <a:t>struttura</a:t>
            </a:r>
            <a:r>
              <a:rPr lang="en-US" sz="2800" dirty="0">
                <a:solidFill>
                  <a:srgbClr val="5B2A79"/>
                </a:solidFill>
                <a:latin typeface="DM Sans"/>
              </a:rPr>
              <a:t> di directory è </a:t>
            </a:r>
            <a:r>
              <a:rPr lang="en-US" sz="2800" dirty="0" err="1">
                <a:solidFill>
                  <a:srgbClr val="5B2A79"/>
                </a:solidFill>
                <a:latin typeface="DM Sans"/>
              </a:rPr>
              <a:t>organizzata</a:t>
            </a:r>
            <a:r>
              <a:rPr lang="en-US" sz="2800" dirty="0">
                <a:solidFill>
                  <a:srgbClr val="5B2A79"/>
                </a:solidFill>
                <a:latin typeface="DM Sans"/>
              </a:rPr>
              <a:t> come segue:</a:t>
            </a:r>
          </a:p>
          <a:p>
            <a:pPr marL="647700" lvl="1" indent="-323850">
              <a:lnSpc>
                <a:spcPts val="3450"/>
              </a:lnSpc>
              <a:buFont typeface="Arial"/>
              <a:buChar char="•"/>
            </a:pPr>
            <a:r>
              <a:rPr lang="en-US" sz="2800" dirty="0" err="1">
                <a:solidFill>
                  <a:srgbClr val="5B2A79"/>
                </a:solidFill>
                <a:latin typeface="DM Sans"/>
              </a:rPr>
              <a:t>outputError_dataset</a:t>
            </a:r>
            <a:r>
              <a:rPr lang="en-US" sz="2800" dirty="0">
                <a:solidFill>
                  <a:srgbClr val="5B2A79"/>
                </a:solidFill>
                <a:latin typeface="DM Sans"/>
              </a:rPr>
              <a:t> → CSV</a:t>
            </a:r>
          </a:p>
          <a:p>
            <a:pPr marL="647700" lvl="1" indent="-323850">
              <a:lnSpc>
                <a:spcPts val="3450"/>
              </a:lnSpc>
              <a:buFont typeface="Arial"/>
              <a:buChar char="•"/>
            </a:pPr>
            <a:r>
              <a:rPr lang="en-US" sz="2800" dirty="0" err="1">
                <a:solidFill>
                  <a:srgbClr val="5B2A79"/>
                </a:solidFill>
                <a:latin typeface="DM Sans"/>
              </a:rPr>
              <a:t>outputError_dataset</a:t>
            </a:r>
            <a:r>
              <a:rPr lang="en-US" sz="2800" dirty="0">
                <a:solidFill>
                  <a:srgbClr val="5B2A79"/>
                </a:solidFill>
                <a:latin typeface="DM Sans"/>
              </a:rPr>
              <a:t> → </a:t>
            </a:r>
            <a:r>
              <a:rPr lang="en-US" sz="2800" dirty="0" err="1">
                <a:solidFill>
                  <a:srgbClr val="5B2A79"/>
                </a:solidFill>
                <a:latin typeface="DM Sans"/>
              </a:rPr>
              <a:t>failure_frames</a:t>
            </a:r>
            <a:r>
              <a:rPr lang="en-US" sz="2800" dirty="0">
                <a:solidFill>
                  <a:srgbClr val="5B2A79"/>
                </a:solidFill>
                <a:latin typeface="DM Sans"/>
              </a:rPr>
              <a:t> → </a:t>
            </a:r>
            <a:r>
              <a:rPr lang="en-US" sz="2800" dirty="0" err="1">
                <a:solidFill>
                  <a:srgbClr val="5B2A79"/>
                </a:solidFill>
                <a:latin typeface="DM Sans"/>
              </a:rPr>
              <a:t>real_class_i</a:t>
            </a:r>
            <a:r>
              <a:rPr lang="en-US" sz="2800" dirty="0">
                <a:solidFill>
                  <a:srgbClr val="5B2A79"/>
                </a:solidFill>
                <a:latin typeface="DM Sans"/>
              </a:rPr>
              <a:t> → </a:t>
            </a:r>
            <a:r>
              <a:rPr lang="en-US" sz="2800" dirty="0" err="1">
                <a:solidFill>
                  <a:srgbClr val="5B2A79"/>
                </a:solidFill>
                <a:latin typeface="DM Sans"/>
              </a:rPr>
              <a:t>predicted_class_j</a:t>
            </a:r>
            <a:r>
              <a:rPr lang="en-US" sz="2800" dirty="0">
                <a:solidFill>
                  <a:srgbClr val="5B2A79"/>
                </a:solidFill>
                <a:latin typeface="DM Sans"/>
              </a:rPr>
              <a:t> → </a:t>
            </a:r>
            <a:r>
              <a:rPr lang="en-US" sz="2800" dirty="0" err="1">
                <a:solidFill>
                  <a:srgbClr val="5B2A79"/>
                </a:solidFill>
                <a:latin typeface="DM Sans"/>
              </a:rPr>
              <a:t>frame_k</a:t>
            </a:r>
            <a:endParaRPr lang="en-US" sz="2800" dirty="0">
              <a:solidFill>
                <a:srgbClr val="5B2A79"/>
              </a:solidFill>
              <a:latin typeface="DM Sans"/>
            </a:endParaRPr>
          </a:p>
          <a:p>
            <a:pPr>
              <a:lnSpc>
                <a:spcPts val="3450"/>
              </a:lnSpc>
            </a:pPr>
            <a:endParaRPr lang="en-US" sz="2800" dirty="0">
              <a:solidFill>
                <a:srgbClr val="5B2A79"/>
              </a:solidFill>
              <a:latin typeface="DM Sans"/>
            </a:endParaRPr>
          </a:p>
          <a:p>
            <a:pPr>
              <a:lnSpc>
                <a:spcPts val="3450"/>
              </a:lnSpc>
            </a:pPr>
            <a:r>
              <a:rPr lang="en-US" sz="2800" dirty="0">
                <a:solidFill>
                  <a:srgbClr val="5B2A79"/>
                </a:solidFill>
                <a:latin typeface="DM Sans"/>
              </a:rPr>
              <a:t>Durante </a:t>
            </a:r>
            <a:r>
              <a:rPr lang="en-US" sz="2800" dirty="0" err="1">
                <a:solidFill>
                  <a:srgbClr val="5B2A79"/>
                </a:solidFill>
                <a:latin typeface="DM Sans"/>
              </a:rPr>
              <a:t>l'analisi</a:t>
            </a:r>
            <a:r>
              <a:rPr lang="en-US" sz="2800" dirty="0">
                <a:solidFill>
                  <a:srgbClr val="5B2A79"/>
                </a:solidFill>
                <a:latin typeface="DM Sans"/>
              </a:rPr>
              <a:t> </a:t>
            </a:r>
            <a:r>
              <a:rPr lang="en-US" sz="2800" dirty="0" err="1">
                <a:solidFill>
                  <a:srgbClr val="5B2A79"/>
                </a:solidFill>
                <a:latin typeface="DM Sans"/>
              </a:rPr>
              <a:t>delle</a:t>
            </a:r>
            <a:r>
              <a:rPr lang="en-US" sz="2800" dirty="0">
                <a:solidFill>
                  <a:srgbClr val="5B2A79"/>
                </a:solidFill>
                <a:latin typeface="DM Sans"/>
              </a:rPr>
              <a:t> predictions </a:t>
            </a:r>
            <a:r>
              <a:rPr lang="en-US" sz="2800" dirty="0" err="1">
                <a:solidFill>
                  <a:srgbClr val="5B2A79"/>
                </a:solidFill>
                <a:latin typeface="DM Sans"/>
              </a:rPr>
              <a:t>errate</a:t>
            </a:r>
            <a:r>
              <a:rPr lang="en-US" sz="2800" dirty="0">
                <a:solidFill>
                  <a:srgbClr val="5B2A79"/>
                </a:solidFill>
                <a:latin typeface="DM Sans"/>
              </a:rPr>
              <a:t>, ci </a:t>
            </a:r>
            <a:r>
              <a:rPr lang="en-US" sz="2800" dirty="0" err="1">
                <a:solidFill>
                  <a:srgbClr val="5B2A79"/>
                </a:solidFill>
                <a:latin typeface="DM Sans"/>
              </a:rPr>
              <a:t>si</a:t>
            </a:r>
            <a:r>
              <a:rPr lang="en-US" sz="2800" dirty="0">
                <a:solidFill>
                  <a:srgbClr val="5B2A79"/>
                </a:solidFill>
                <a:latin typeface="DM Sans"/>
              </a:rPr>
              <a:t> è </a:t>
            </a:r>
            <a:r>
              <a:rPr lang="en-US" sz="2800" dirty="0" err="1">
                <a:solidFill>
                  <a:srgbClr val="5B2A79"/>
                </a:solidFill>
                <a:latin typeface="DM Sans"/>
              </a:rPr>
              <a:t>resi</a:t>
            </a:r>
            <a:r>
              <a:rPr lang="en-US" sz="2800" dirty="0">
                <a:solidFill>
                  <a:srgbClr val="5B2A79"/>
                </a:solidFill>
                <a:latin typeface="DM Sans"/>
              </a:rPr>
              <a:t> </a:t>
            </a:r>
            <a:r>
              <a:rPr lang="en-US" sz="2800" dirty="0" err="1">
                <a:solidFill>
                  <a:srgbClr val="5B2A79"/>
                </a:solidFill>
                <a:latin typeface="DM Sans"/>
              </a:rPr>
              <a:t>conto</a:t>
            </a:r>
            <a:r>
              <a:rPr lang="en-US" sz="2800" dirty="0">
                <a:solidFill>
                  <a:srgbClr val="5B2A79"/>
                </a:solidFill>
                <a:latin typeface="DM Sans"/>
              </a:rPr>
              <a:t> di due </a:t>
            </a:r>
            <a:r>
              <a:rPr lang="en-US" sz="2800" dirty="0" err="1">
                <a:solidFill>
                  <a:srgbClr val="5B2A79"/>
                </a:solidFill>
                <a:latin typeface="DM Sans"/>
              </a:rPr>
              <a:t>cose</a:t>
            </a:r>
            <a:r>
              <a:rPr lang="en-US" sz="2800" dirty="0">
                <a:solidFill>
                  <a:srgbClr val="5B2A79"/>
                </a:solidFill>
                <a:latin typeface="DM Sans"/>
              </a:rPr>
              <a:t> </a:t>
            </a:r>
            <a:r>
              <a:rPr lang="en-US" sz="2800" dirty="0" err="1">
                <a:solidFill>
                  <a:srgbClr val="5B2A79"/>
                </a:solidFill>
                <a:latin typeface="DM Sans"/>
              </a:rPr>
              <a:t>principali</a:t>
            </a:r>
            <a:r>
              <a:rPr lang="en-US" sz="2800" dirty="0">
                <a:solidFill>
                  <a:srgbClr val="5B2A79"/>
                </a:solidFill>
                <a:latin typeface="DM Sans"/>
              </a:rPr>
              <a:t>:</a:t>
            </a:r>
          </a:p>
          <a:p>
            <a:pPr marL="647700" lvl="1" indent="-323850">
              <a:lnSpc>
                <a:spcPts val="3450"/>
              </a:lnSpc>
              <a:buFont typeface="Arial"/>
              <a:buChar char="•"/>
            </a:pPr>
            <a:r>
              <a:rPr lang="en-US" sz="2800" dirty="0" err="1">
                <a:solidFill>
                  <a:srgbClr val="5B2A79"/>
                </a:solidFill>
                <a:latin typeface="DM Sans"/>
              </a:rPr>
              <a:t>alcune</a:t>
            </a:r>
            <a:r>
              <a:rPr lang="en-US" sz="2800" dirty="0">
                <a:solidFill>
                  <a:srgbClr val="5B2A79"/>
                </a:solidFill>
                <a:latin typeface="DM Sans"/>
              </a:rPr>
              <a:t> </a:t>
            </a:r>
            <a:r>
              <a:rPr lang="en-US" sz="2800" dirty="0" err="1">
                <a:solidFill>
                  <a:srgbClr val="5B2A79"/>
                </a:solidFill>
                <a:latin typeface="DM Sans"/>
              </a:rPr>
              <a:t>classi</a:t>
            </a:r>
            <a:r>
              <a:rPr lang="en-US" sz="2800" dirty="0">
                <a:solidFill>
                  <a:srgbClr val="5B2A79"/>
                </a:solidFill>
                <a:latin typeface="DM Sans"/>
              </a:rPr>
              <a:t> </a:t>
            </a:r>
            <a:r>
              <a:rPr lang="en-US" sz="2800" dirty="0" err="1">
                <a:solidFill>
                  <a:srgbClr val="5B2A79"/>
                </a:solidFill>
                <a:latin typeface="DM Sans"/>
              </a:rPr>
              <a:t>presentano</a:t>
            </a:r>
            <a:r>
              <a:rPr lang="en-US" sz="2800" dirty="0">
                <a:solidFill>
                  <a:srgbClr val="5B2A79"/>
                </a:solidFill>
                <a:latin typeface="DM Sans"/>
              </a:rPr>
              <a:t> </a:t>
            </a:r>
            <a:r>
              <a:rPr lang="en-US" sz="2800" dirty="0" err="1">
                <a:solidFill>
                  <a:srgbClr val="5B2A79"/>
                </a:solidFill>
                <a:latin typeface="DM Sans"/>
              </a:rPr>
              <a:t>una</a:t>
            </a:r>
            <a:r>
              <a:rPr lang="en-US" sz="2800" dirty="0">
                <a:solidFill>
                  <a:srgbClr val="5B2A79"/>
                </a:solidFill>
                <a:latin typeface="DM Sans"/>
              </a:rPr>
              <a:t> </a:t>
            </a:r>
            <a:r>
              <a:rPr lang="en-US" sz="2800" dirty="0" err="1">
                <a:solidFill>
                  <a:srgbClr val="5B2A79"/>
                </a:solidFill>
                <a:latin typeface="DM Sans"/>
              </a:rPr>
              <a:t>maggiore</a:t>
            </a:r>
            <a:r>
              <a:rPr lang="en-US" sz="2800" dirty="0">
                <a:solidFill>
                  <a:srgbClr val="5B2A79"/>
                </a:solidFill>
                <a:latin typeface="DM Sans"/>
              </a:rPr>
              <a:t> </a:t>
            </a:r>
            <a:r>
              <a:rPr lang="en-US" sz="2800" dirty="0" err="1">
                <a:solidFill>
                  <a:srgbClr val="5B2A79"/>
                </a:solidFill>
                <a:latin typeface="DM Sans"/>
              </a:rPr>
              <a:t>incidenza</a:t>
            </a:r>
            <a:r>
              <a:rPr lang="en-US" sz="2800" dirty="0">
                <a:solidFill>
                  <a:srgbClr val="5B2A79"/>
                </a:solidFill>
                <a:latin typeface="DM Sans"/>
              </a:rPr>
              <a:t> di </a:t>
            </a:r>
            <a:r>
              <a:rPr lang="en-US" sz="2800" dirty="0" err="1">
                <a:solidFill>
                  <a:srgbClr val="5B2A79"/>
                </a:solidFill>
                <a:latin typeface="DM Sans"/>
              </a:rPr>
              <a:t>errori</a:t>
            </a:r>
            <a:r>
              <a:rPr lang="en-US" sz="2800" dirty="0">
                <a:solidFill>
                  <a:srgbClr val="5B2A79"/>
                </a:solidFill>
                <a:latin typeface="DM Sans"/>
              </a:rPr>
              <a:t> rispetto ad </a:t>
            </a:r>
            <a:r>
              <a:rPr lang="en-US" sz="2800" dirty="0" err="1">
                <a:solidFill>
                  <a:srgbClr val="5B2A79"/>
                </a:solidFill>
                <a:latin typeface="DM Sans"/>
              </a:rPr>
              <a:t>altre</a:t>
            </a:r>
            <a:endParaRPr lang="en-US" sz="2800" dirty="0">
              <a:solidFill>
                <a:srgbClr val="5B2A79"/>
              </a:solidFill>
              <a:latin typeface="DM Sans"/>
            </a:endParaRPr>
          </a:p>
          <a:p>
            <a:pPr marL="647700" lvl="1" indent="-323850">
              <a:lnSpc>
                <a:spcPts val="3450"/>
              </a:lnSpc>
              <a:buFont typeface="Arial"/>
              <a:buChar char="•"/>
            </a:pPr>
            <a:r>
              <a:rPr lang="en-US" sz="2800" dirty="0" err="1">
                <a:solidFill>
                  <a:srgbClr val="5B2A79"/>
                </a:solidFill>
                <a:latin typeface="DM Sans"/>
              </a:rPr>
              <a:t>si</a:t>
            </a:r>
            <a:r>
              <a:rPr lang="en-US" sz="2800" dirty="0">
                <a:solidFill>
                  <a:srgbClr val="5B2A79"/>
                </a:solidFill>
                <a:latin typeface="DM Sans"/>
              </a:rPr>
              <a:t> è </a:t>
            </a:r>
            <a:r>
              <a:rPr lang="en-US" sz="2800" dirty="0" err="1">
                <a:solidFill>
                  <a:srgbClr val="5B2A79"/>
                </a:solidFill>
                <a:latin typeface="DM Sans"/>
              </a:rPr>
              <a:t>notato</a:t>
            </a:r>
            <a:r>
              <a:rPr lang="en-US" sz="2800" dirty="0">
                <a:solidFill>
                  <a:srgbClr val="5B2A79"/>
                </a:solidFill>
                <a:latin typeface="DM Sans"/>
              </a:rPr>
              <a:t> un </a:t>
            </a:r>
            <a:r>
              <a:rPr lang="en-US" sz="2800" dirty="0" err="1">
                <a:solidFill>
                  <a:srgbClr val="5B2A79"/>
                </a:solidFill>
                <a:latin typeface="DM Sans"/>
              </a:rPr>
              <a:t>comportamento</a:t>
            </a:r>
            <a:r>
              <a:rPr lang="en-US" sz="2800" dirty="0">
                <a:solidFill>
                  <a:srgbClr val="5B2A79"/>
                </a:solidFill>
                <a:latin typeface="DM Sans"/>
              </a:rPr>
              <a:t> </a:t>
            </a:r>
            <a:r>
              <a:rPr lang="en-US" sz="2800" dirty="0" err="1">
                <a:solidFill>
                  <a:srgbClr val="5B2A79"/>
                </a:solidFill>
                <a:latin typeface="DM Sans"/>
              </a:rPr>
              <a:t>speculare</a:t>
            </a:r>
            <a:r>
              <a:rPr lang="en-US" sz="2800" dirty="0">
                <a:solidFill>
                  <a:srgbClr val="5B2A79"/>
                </a:solidFill>
                <a:latin typeface="DM Sans"/>
              </a:rPr>
              <a:t> </a:t>
            </a:r>
            <a:r>
              <a:rPr lang="en-US" sz="2800" dirty="0" err="1">
                <a:solidFill>
                  <a:srgbClr val="5B2A79"/>
                </a:solidFill>
                <a:latin typeface="DM Sans"/>
              </a:rPr>
              <a:t>degli</a:t>
            </a:r>
            <a:r>
              <a:rPr lang="en-US" sz="2800" dirty="0">
                <a:solidFill>
                  <a:srgbClr val="5B2A79"/>
                </a:solidFill>
                <a:latin typeface="DM Sans"/>
              </a:rPr>
              <a:t> </a:t>
            </a:r>
            <a:r>
              <a:rPr lang="en-US" sz="2800" dirty="0" err="1">
                <a:solidFill>
                  <a:srgbClr val="5B2A79"/>
                </a:solidFill>
                <a:latin typeface="DM Sans"/>
              </a:rPr>
              <a:t>errori</a:t>
            </a:r>
            <a:r>
              <a:rPr lang="en-US" sz="2800" dirty="0">
                <a:solidFill>
                  <a:srgbClr val="5B2A79"/>
                </a:solidFill>
                <a:latin typeface="DM Sans"/>
              </a:rPr>
              <a:t>, in cui il </a:t>
            </a:r>
            <a:r>
              <a:rPr lang="en-US" sz="2800" dirty="0" err="1">
                <a:solidFill>
                  <a:srgbClr val="5B2A79"/>
                </a:solidFill>
                <a:latin typeface="DM Sans"/>
              </a:rPr>
              <a:t>modello</a:t>
            </a:r>
            <a:r>
              <a:rPr lang="en-US" sz="2800" dirty="0">
                <a:solidFill>
                  <a:srgbClr val="5B2A79"/>
                </a:solidFill>
                <a:latin typeface="DM Sans"/>
              </a:rPr>
              <a:t> </a:t>
            </a:r>
            <a:r>
              <a:rPr lang="en-US" sz="2800" dirty="0" err="1">
                <a:solidFill>
                  <a:srgbClr val="5B2A79"/>
                </a:solidFill>
                <a:latin typeface="DM Sans"/>
              </a:rPr>
              <a:t>commette</a:t>
            </a:r>
            <a:r>
              <a:rPr lang="en-US" sz="2800" dirty="0">
                <a:solidFill>
                  <a:srgbClr val="5B2A79"/>
                </a:solidFill>
                <a:latin typeface="DM Sans"/>
              </a:rPr>
              <a:t> la </a:t>
            </a:r>
            <a:r>
              <a:rPr lang="en-US" sz="2800" dirty="0" err="1">
                <a:solidFill>
                  <a:srgbClr val="5B2A79"/>
                </a:solidFill>
                <a:latin typeface="DM Sans"/>
              </a:rPr>
              <a:t>stessa</a:t>
            </a:r>
            <a:r>
              <a:rPr lang="en-US" sz="2800" dirty="0">
                <a:solidFill>
                  <a:srgbClr val="5B2A79"/>
                </a:solidFill>
                <a:latin typeface="DM Sans"/>
              </a:rPr>
              <a:t> </a:t>
            </a:r>
            <a:r>
              <a:rPr lang="en-US" sz="2800" dirty="0" err="1">
                <a:solidFill>
                  <a:srgbClr val="5B2A79"/>
                </a:solidFill>
                <a:latin typeface="DM Sans"/>
              </a:rPr>
              <a:t>confusione</a:t>
            </a:r>
            <a:r>
              <a:rPr lang="en-US" sz="2800" dirty="0">
                <a:solidFill>
                  <a:srgbClr val="5B2A79"/>
                </a:solidFill>
                <a:latin typeface="DM Sans"/>
              </a:rPr>
              <a:t> </a:t>
            </a:r>
            <a:r>
              <a:rPr lang="en-US" sz="2800" dirty="0" err="1">
                <a:solidFill>
                  <a:srgbClr val="5B2A79"/>
                </a:solidFill>
                <a:latin typeface="DM Sans"/>
              </a:rPr>
              <a:t>tra</a:t>
            </a:r>
            <a:r>
              <a:rPr lang="en-US" sz="2800" dirty="0">
                <a:solidFill>
                  <a:srgbClr val="5B2A79"/>
                </a:solidFill>
                <a:latin typeface="DM Sans"/>
              </a:rPr>
              <a:t> due </a:t>
            </a:r>
            <a:r>
              <a:rPr lang="en-US" sz="2800" dirty="0" err="1">
                <a:solidFill>
                  <a:srgbClr val="5B2A79"/>
                </a:solidFill>
                <a:latin typeface="DM Sans"/>
              </a:rPr>
              <a:t>classi</a:t>
            </a:r>
            <a:endParaRPr lang="en-US" sz="2800" dirty="0">
              <a:solidFill>
                <a:srgbClr val="5B2A79"/>
              </a:solidFill>
              <a:latin typeface="DM Sans"/>
            </a:endParaRPr>
          </a:p>
          <a:p>
            <a:pPr>
              <a:lnSpc>
                <a:spcPts val="3450"/>
              </a:lnSpc>
            </a:pPr>
            <a:endParaRPr lang="en-US" sz="2800" dirty="0">
              <a:solidFill>
                <a:srgbClr val="5B2A79"/>
              </a:solidFill>
              <a:latin typeface="DM Sans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9469144" y="2821424"/>
            <a:ext cx="5335306" cy="4388494"/>
          </a:xfrm>
          <a:custGeom>
            <a:avLst/>
            <a:gdLst/>
            <a:ahLst/>
            <a:cxnLst/>
            <a:rect l="l" t="t" r="r" b="b"/>
            <a:pathLst>
              <a:path w="5335306" h="4388494">
                <a:moveTo>
                  <a:pt x="0" y="0"/>
                </a:moveTo>
                <a:lnTo>
                  <a:pt x="5335306" y="0"/>
                </a:lnTo>
                <a:lnTo>
                  <a:pt x="5335306" y="4388494"/>
                </a:lnTo>
                <a:lnTo>
                  <a:pt x="0" y="43884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108327"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5" name="Freeform 5"/>
          <p:cNvSpPr/>
          <p:nvPr/>
        </p:nvSpPr>
        <p:spPr>
          <a:xfrm>
            <a:off x="12021634" y="5210175"/>
            <a:ext cx="5565632" cy="4202549"/>
          </a:xfrm>
          <a:custGeom>
            <a:avLst/>
            <a:gdLst/>
            <a:ahLst/>
            <a:cxnLst/>
            <a:rect l="l" t="t" r="r" b="b"/>
            <a:pathLst>
              <a:path w="5565632" h="4202549">
                <a:moveTo>
                  <a:pt x="0" y="0"/>
                </a:moveTo>
                <a:lnTo>
                  <a:pt x="5565631" y="0"/>
                </a:lnTo>
                <a:lnTo>
                  <a:pt x="5565631" y="4202549"/>
                </a:lnTo>
                <a:lnTo>
                  <a:pt x="0" y="42025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1380" t="-71"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6" name="TextBox 4">
            <a:extLst>
              <a:ext uri="{FF2B5EF4-FFF2-40B4-BE49-F238E27FC236}">
                <a16:creationId xmlns:a16="http://schemas.microsoft.com/office/drawing/2014/main" id="{A02AFBDC-9DF2-A3DE-AD50-B92BD76EB1AC}"/>
              </a:ext>
            </a:extLst>
          </p:cNvPr>
          <p:cNvSpPr txBox="1"/>
          <p:nvPr/>
        </p:nvSpPr>
        <p:spPr>
          <a:xfrm>
            <a:off x="1028700" y="981075"/>
            <a:ext cx="15735300" cy="12676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349"/>
              </a:lnSpc>
            </a:pPr>
            <a:r>
              <a:rPr lang="en-US" sz="7200" dirty="0" err="1">
                <a:solidFill>
                  <a:srgbClr val="5B2A79"/>
                </a:solidFill>
                <a:latin typeface="Hatton Bold"/>
              </a:rPr>
              <a:t>Struttura</a:t>
            </a:r>
            <a:r>
              <a:rPr lang="en-US" sz="7200" dirty="0">
                <a:solidFill>
                  <a:srgbClr val="5B2A79"/>
                </a:solidFill>
                <a:latin typeface="Hatton Bold"/>
              </a:rPr>
              <a:t> di </a:t>
            </a:r>
            <a:r>
              <a:rPr lang="en-US" sz="7200" dirty="0" err="1">
                <a:solidFill>
                  <a:srgbClr val="5B2A79"/>
                </a:solidFill>
                <a:latin typeface="Hatton Bold"/>
              </a:rPr>
              <a:t>OutputError</a:t>
            </a:r>
            <a:endParaRPr lang="en-US" sz="7200" dirty="0">
              <a:solidFill>
                <a:srgbClr val="5B2A79"/>
              </a:solidFill>
              <a:latin typeface="Hatton Bold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981075"/>
            <a:ext cx="16230600" cy="1267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349"/>
              </a:lnSpc>
            </a:pPr>
            <a:r>
              <a:rPr lang="en-US" sz="7200" dirty="0" err="1">
                <a:solidFill>
                  <a:srgbClr val="5B2A79"/>
                </a:solidFill>
                <a:latin typeface="Hatton Bold"/>
              </a:rPr>
              <a:t>Problematiche</a:t>
            </a:r>
            <a:r>
              <a:rPr lang="en-US" sz="7200" dirty="0">
                <a:solidFill>
                  <a:srgbClr val="5B2A79"/>
                </a:solidFill>
                <a:latin typeface="Hatton Bold"/>
              </a:rPr>
              <a:t> </a:t>
            </a:r>
            <a:r>
              <a:rPr lang="en-US" sz="7200" dirty="0" err="1">
                <a:solidFill>
                  <a:srgbClr val="5B2A79"/>
                </a:solidFill>
                <a:latin typeface="Hatton Bold"/>
              </a:rPr>
              <a:t>principali</a:t>
            </a:r>
            <a:endParaRPr lang="en-US" sz="7200" dirty="0">
              <a:solidFill>
                <a:srgbClr val="5B2A79"/>
              </a:solidFill>
              <a:latin typeface="Hatton Bold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028700" y="2600019"/>
            <a:ext cx="7886700" cy="39401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50"/>
              </a:lnSpc>
            </a:pPr>
            <a:r>
              <a:rPr lang="en-US" sz="2800" dirty="0">
                <a:solidFill>
                  <a:srgbClr val="5B2A79"/>
                </a:solidFill>
                <a:latin typeface="DM Sans"/>
              </a:rPr>
              <a:t>Le </a:t>
            </a:r>
            <a:r>
              <a:rPr lang="en-US" sz="2800" dirty="0" err="1">
                <a:solidFill>
                  <a:srgbClr val="5B2A79"/>
                </a:solidFill>
                <a:latin typeface="DM Sans"/>
              </a:rPr>
              <a:t>motivazioni</a:t>
            </a:r>
            <a:r>
              <a:rPr lang="en-US" sz="2800" dirty="0">
                <a:solidFill>
                  <a:srgbClr val="5B2A79"/>
                </a:solidFill>
                <a:latin typeface="DM Sans"/>
              </a:rPr>
              <a:t> </a:t>
            </a:r>
            <a:r>
              <a:rPr lang="en-US" sz="2800" dirty="0" err="1">
                <a:solidFill>
                  <a:srgbClr val="5B2A79"/>
                </a:solidFill>
                <a:latin typeface="DM Sans"/>
              </a:rPr>
              <a:t>principali</a:t>
            </a:r>
            <a:r>
              <a:rPr lang="en-US" sz="2800" dirty="0">
                <a:solidFill>
                  <a:srgbClr val="5B2A79"/>
                </a:solidFill>
                <a:latin typeface="DM Sans"/>
              </a:rPr>
              <a:t> </a:t>
            </a:r>
            <a:r>
              <a:rPr lang="en-US" sz="2800" dirty="0" err="1">
                <a:solidFill>
                  <a:srgbClr val="5B2A79"/>
                </a:solidFill>
                <a:latin typeface="DM Sans"/>
              </a:rPr>
              <a:t>che</a:t>
            </a:r>
            <a:r>
              <a:rPr lang="en-US" sz="2800" dirty="0">
                <a:solidFill>
                  <a:srgbClr val="5B2A79"/>
                </a:solidFill>
                <a:latin typeface="DM Sans"/>
              </a:rPr>
              <a:t> </a:t>
            </a:r>
            <a:r>
              <a:rPr lang="en-US" sz="2800" dirty="0" err="1">
                <a:solidFill>
                  <a:srgbClr val="5B2A79"/>
                </a:solidFill>
                <a:latin typeface="DM Sans"/>
              </a:rPr>
              <a:t>influiscono</a:t>
            </a:r>
            <a:r>
              <a:rPr lang="en-US" sz="2800" dirty="0">
                <a:solidFill>
                  <a:srgbClr val="5B2A79"/>
                </a:solidFill>
                <a:latin typeface="DM Sans"/>
              </a:rPr>
              <a:t> </a:t>
            </a:r>
            <a:r>
              <a:rPr lang="en-US" sz="2800" dirty="0" err="1">
                <a:solidFill>
                  <a:srgbClr val="5B2A79"/>
                </a:solidFill>
                <a:latin typeface="DM Sans"/>
              </a:rPr>
              <a:t>negativamente</a:t>
            </a:r>
            <a:r>
              <a:rPr lang="en-US" sz="2800" dirty="0">
                <a:solidFill>
                  <a:srgbClr val="5B2A79"/>
                </a:solidFill>
                <a:latin typeface="DM Sans"/>
              </a:rPr>
              <a:t> </a:t>
            </a:r>
            <a:r>
              <a:rPr lang="en-US" sz="2800" dirty="0" err="1">
                <a:solidFill>
                  <a:srgbClr val="5B2A79"/>
                </a:solidFill>
                <a:latin typeface="DM Sans"/>
              </a:rPr>
              <a:t>sulla</a:t>
            </a:r>
            <a:r>
              <a:rPr lang="en-US" sz="2800" dirty="0">
                <a:solidFill>
                  <a:srgbClr val="5B2A79"/>
                </a:solidFill>
                <a:latin typeface="DM Sans"/>
              </a:rPr>
              <a:t> </a:t>
            </a:r>
            <a:r>
              <a:rPr lang="en-US" sz="2800" dirty="0" err="1">
                <a:solidFill>
                  <a:srgbClr val="5B2A79"/>
                </a:solidFill>
                <a:latin typeface="DM Sans"/>
              </a:rPr>
              <a:t>corretta</a:t>
            </a:r>
            <a:r>
              <a:rPr lang="en-US" sz="2800" dirty="0">
                <a:solidFill>
                  <a:srgbClr val="5B2A79"/>
                </a:solidFill>
                <a:latin typeface="DM Sans"/>
              </a:rPr>
              <a:t> </a:t>
            </a:r>
            <a:r>
              <a:rPr lang="en-US" sz="2800" dirty="0" err="1">
                <a:solidFill>
                  <a:srgbClr val="5B2A79"/>
                </a:solidFill>
                <a:latin typeface="DM Sans"/>
              </a:rPr>
              <a:t>classificazione</a:t>
            </a:r>
            <a:r>
              <a:rPr lang="en-US" sz="2800" dirty="0">
                <a:solidFill>
                  <a:srgbClr val="5B2A79"/>
                </a:solidFill>
                <a:latin typeface="DM Sans"/>
              </a:rPr>
              <a:t> </a:t>
            </a:r>
            <a:r>
              <a:rPr lang="en-US" sz="2800" dirty="0" err="1">
                <a:solidFill>
                  <a:srgbClr val="5B2A79"/>
                </a:solidFill>
                <a:latin typeface="DM Sans"/>
              </a:rPr>
              <a:t>delle</a:t>
            </a:r>
            <a:r>
              <a:rPr lang="en-US" sz="2800" dirty="0">
                <a:solidFill>
                  <a:srgbClr val="5B2A79"/>
                </a:solidFill>
                <a:latin typeface="DM Sans"/>
              </a:rPr>
              <a:t> </a:t>
            </a:r>
            <a:r>
              <a:rPr lang="en-US" sz="2800" dirty="0" err="1">
                <a:solidFill>
                  <a:srgbClr val="5B2A79"/>
                </a:solidFill>
                <a:latin typeface="DM Sans"/>
              </a:rPr>
              <a:t>labbra</a:t>
            </a:r>
            <a:r>
              <a:rPr lang="en-US" sz="2800" dirty="0">
                <a:solidFill>
                  <a:srgbClr val="5B2A79"/>
                </a:solidFill>
                <a:latin typeface="DM Sans"/>
              </a:rPr>
              <a:t> </a:t>
            </a:r>
            <a:r>
              <a:rPr lang="en-US" sz="2800" dirty="0" err="1">
                <a:solidFill>
                  <a:srgbClr val="5B2A79"/>
                </a:solidFill>
                <a:latin typeface="DM Sans"/>
              </a:rPr>
              <a:t>nei</a:t>
            </a:r>
            <a:r>
              <a:rPr lang="en-US" sz="2800" dirty="0">
                <a:solidFill>
                  <a:srgbClr val="5B2A79"/>
                </a:solidFill>
                <a:latin typeface="DM Sans"/>
              </a:rPr>
              <a:t> frame:</a:t>
            </a:r>
          </a:p>
          <a:p>
            <a:pPr marL="647700" lvl="1" indent="-323850">
              <a:lnSpc>
                <a:spcPts val="4200"/>
              </a:lnSpc>
              <a:buFont typeface="Arial"/>
              <a:buChar char="•"/>
            </a:pPr>
            <a:r>
              <a:rPr lang="en-US" sz="2800" dirty="0" err="1">
                <a:solidFill>
                  <a:srgbClr val="5B2A79"/>
                </a:solidFill>
                <a:latin typeface="DM Sans"/>
              </a:rPr>
              <a:t>Decontestualizzazione</a:t>
            </a:r>
            <a:r>
              <a:rPr lang="en-US" sz="2800" dirty="0">
                <a:solidFill>
                  <a:srgbClr val="5B2A79"/>
                </a:solidFill>
                <a:latin typeface="DM Sans"/>
              </a:rPr>
              <a:t> </a:t>
            </a:r>
            <a:r>
              <a:rPr lang="en-US" sz="2800" dirty="0" err="1">
                <a:solidFill>
                  <a:srgbClr val="5B2A79"/>
                </a:solidFill>
                <a:latin typeface="DM Sans"/>
              </a:rPr>
              <a:t>dei</a:t>
            </a:r>
            <a:r>
              <a:rPr lang="en-US" sz="2800" dirty="0">
                <a:solidFill>
                  <a:srgbClr val="5B2A79"/>
                </a:solidFill>
                <a:latin typeface="DM Sans"/>
              </a:rPr>
              <a:t> frame</a:t>
            </a:r>
          </a:p>
          <a:p>
            <a:pPr marL="647700" lvl="1" indent="-323850">
              <a:lnSpc>
                <a:spcPts val="4200"/>
              </a:lnSpc>
              <a:buFont typeface="Arial"/>
              <a:buChar char="•"/>
            </a:pPr>
            <a:r>
              <a:rPr lang="en-US" sz="2800" dirty="0" err="1">
                <a:solidFill>
                  <a:srgbClr val="5B2A79"/>
                </a:solidFill>
                <a:latin typeface="DM Sans"/>
              </a:rPr>
              <a:t>Labbra</a:t>
            </a:r>
            <a:r>
              <a:rPr lang="en-US" sz="2800" dirty="0">
                <a:solidFill>
                  <a:srgbClr val="5B2A79"/>
                </a:solidFill>
                <a:latin typeface="DM Sans"/>
              </a:rPr>
              <a:t> molto </a:t>
            </a:r>
            <a:r>
              <a:rPr lang="en-US" sz="2800" dirty="0" err="1">
                <a:solidFill>
                  <a:srgbClr val="5B2A79"/>
                </a:solidFill>
                <a:latin typeface="DM Sans"/>
              </a:rPr>
              <a:t>chiuse</a:t>
            </a:r>
            <a:endParaRPr lang="en-US" sz="2800" dirty="0">
              <a:solidFill>
                <a:srgbClr val="5B2A79"/>
              </a:solidFill>
              <a:latin typeface="DM Sans"/>
            </a:endParaRPr>
          </a:p>
          <a:p>
            <a:pPr marL="647700" lvl="1" indent="-323850">
              <a:lnSpc>
                <a:spcPts val="4200"/>
              </a:lnSpc>
              <a:buFont typeface="Arial"/>
              <a:buChar char="•"/>
            </a:pPr>
            <a:r>
              <a:rPr lang="en-US" sz="2800" dirty="0" err="1">
                <a:solidFill>
                  <a:srgbClr val="5B2A79"/>
                </a:solidFill>
                <a:latin typeface="DM Sans"/>
              </a:rPr>
              <a:t>Rotazione</a:t>
            </a:r>
            <a:r>
              <a:rPr lang="en-US" sz="2800" dirty="0">
                <a:solidFill>
                  <a:srgbClr val="5B2A79"/>
                </a:solidFill>
                <a:latin typeface="DM Sans"/>
              </a:rPr>
              <a:t> del </a:t>
            </a:r>
            <a:r>
              <a:rPr lang="en-US" sz="2800" dirty="0" err="1">
                <a:solidFill>
                  <a:srgbClr val="5B2A79"/>
                </a:solidFill>
                <a:latin typeface="DM Sans"/>
              </a:rPr>
              <a:t>volto</a:t>
            </a:r>
            <a:endParaRPr lang="en-US" sz="2800" dirty="0">
              <a:solidFill>
                <a:srgbClr val="5B2A79"/>
              </a:solidFill>
              <a:latin typeface="DM Sans"/>
            </a:endParaRPr>
          </a:p>
          <a:p>
            <a:pPr marL="647700" lvl="1" indent="-323850">
              <a:lnSpc>
                <a:spcPts val="4200"/>
              </a:lnSpc>
              <a:buFont typeface="Arial"/>
              <a:buChar char="•"/>
            </a:pPr>
            <a:r>
              <a:rPr lang="en-US" sz="2800" dirty="0" err="1">
                <a:solidFill>
                  <a:srgbClr val="5B2A79"/>
                </a:solidFill>
                <a:latin typeface="DM Sans"/>
              </a:rPr>
              <a:t>Presenza</a:t>
            </a:r>
            <a:r>
              <a:rPr lang="en-US" sz="2800" dirty="0">
                <a:solidFill>
                  <a:srgbClr val="5B2A79"/>
                </a:solidFill>
                <a:latin typeface="DM Sans"/>
              </a:rPr>
              <a:t> di </a:t>
            </a:r>
            <a:r>
              <a:rPr lang="en-US" sz="2800" dirty="0" err="1">
                <a:solidFill>
                  <a:srgbClr val="5B2A79"/>
                </a:solidFill>
                <a:latin typeface="DM Sans"/>
              </a:rPr>
              <a:t>barba</a:t>
            </a:r>
            <a:endParaRPr lang="en-US" sz="2800" dirty="0">
              <a:solidFill>
                <a:srgbClr val="5B2A79"/>
              </a:solidFill>
              <a:latin typeface="DM Sans"/>
            </a:endParaRPr>
          </a:p>
          <a:p>
            <a:pPr>
              <a:lnSpc>
                <a:spcPts val="3450"/>
              </a:lnSpc>
            </a:pPr>
            <a:endParaRPr lang="en-US" sz="2800" dirty="0">
              <a:solidFill>
                <a:srgbClr val="5B2A79"/>
              </a:solidFill>
              <a:latin typeface="DM Sans"/>
            </a:endParaRPr>
          </a:p>
        </p:txBody>
      </p:sp>
      <p:sp>
        <p:nvSpPr>
          <p:cNvPr id="6" name="TextBox 3">
            <a:extLst>
              <a:ext uri="{FF2B5EF4-FFF2-40B4-BE49-F238E27FC236}">
                <a16:creationId xmlns:a16="http://schemas.microsoft.com/office/drawing/2014/main" id="{2015A964-05B1-5DEA-3EE6-6A9B9E1549F3}"/>
              </a:ext>
            </a:extLst>
          </p:cNvPr>
          <p:cNvSpPr txBox="1"/>
          <p:nvPr/>
        </p:nvSpPr>
        <p:spPr>
          <a:xfrm>
            <a:off x="8610600" y="2600019"/>
            <a:ext cx="8115300" cy="35811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23850" lvl="1">
              <a:lnSpc>
                <a:spcPts val="3450"/>
              </a:lnSpc>
            </a:pPr>
            <a:r>
              <a:rPr lang="it-IT" sz="2800" dirty="0">
                <a:solidFill>
                  <a:srgbClr val="5B2A79"/>
                </a:solidFill>
                <a:latin typeface="DM Sans"/>
              </a:rPr>
              <a:t>L'implementazione del codice della </a:t>
            </a:r>
            <a:r>
              <a:rPr lang="it-IT" sz="2800" dirty="0" err="1">
                <a:solidFill>
                  <a:srgbClr val="5B2A79"/>
                </a:solidFill>
                <a:latin typeface="DM Sans"/>
              </a:rPr>
              <a:t>prediction</a:t>
            </a:r>
            <a:r>
              <a:rPr lang="it-IT" sz="2800" dirty="0">
                <a:solidFill>
                  <a:srgbClr val="5B2A79"/>
                </a:solidFill>
                <a:latin typeface="DM Sans"/>
              </a:rPr>
              <a:t> è stata finalizzata all'analisi statistica dei dati per identificare i frame classificati erroneamente e monitorare quelli difficilmente riconoscibili. Tuttavia, l'approccio richiede molto tempo e risorse computazionali, rendendolo inadatto per il riconoscimento in tempo reale. </a:t>
            </a:r>
            <a:endParaRPr lang="en-US" sz="2800" dirty="0">
              <a:solidFill>
                <a:srgbClr val="5B2A79"/>
              </a:solidFill>
              <a:latin typeface="DM Sans"/>
            </a:endParaRP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7A6A193A-7081-5327-3FDA-23B59F2AE6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0" y="6438900"/>
            <a:ext cx="12397303" cy="3533756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144000" y="3238500"/>
            <a:ext cx="6870661" cy="6909655"/>
          </a:xfrm>
          <a:custGeom>
            <a:avLst/>
            <a:gdLst/>
            <a:ahLst/>
            <a:cxnLst/>
            <a:rect l="l" t="t" r="r" b="b"/>
            <a:pathLst>
              <a:path w="7607339" h="7607339">
                <a:moveTo>
                  <a:pt x="0" y="0"/>
                </a:moveTo>
                <a:lnTo>
                  <a:pt x="7607339" y="0"/>
                </a:lnTo>
                <a:lnTo>
                  <a:pt x="7607339" y="7607339"/>
                </a:lnTo>
                <a:lnTo>
                  <a:pt x="0" y="76073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TextBox 3"/>
          <p:cNvSpPr txBox="1"/>
          <p:nvPr/>
        </p:nvSpPr>
        <p:spPr>
          <a:xfrm>
            <a:off x="1028701" y="2573592"/>
            <a:ext cx="15582900" cy="13369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47700" lvl="1" indent="-323850">
              <a:lnSpc>
                <a:spcPts val="3450"/>
              </a:lnSpc>
              <a:buFont typeface="Arial"/>
              <a:buChar char="•"/>
            </a:pPr>
            <a:r>
              <a:rPr lang="it-IT" sz="2800" dirty="0">
                <a:solidFill>
                  <a:srgbClr val="5B2A79"/>
                </a:solidFill>
                <a:latin typeface="DM Sans"/>
              </a:rPr>
              <a:t>Nonostante l'aumento notevole sulla test </a:t>
            </a:r>
            <a:r>
              <a:rPr lang="it-IT" sz="2800" dirty="0" err="1">
                <a:solidFill>
                  <a:srgbClr val="5B2A79"/>
                </a:solidFill>
                <a:latin typeface="DM Sans"/>
              </a:rPr>
              <a:t>accuracy</a:t>
            </a:r>
            <a:r>
              <a:rPr lang="it-IT" sz="2800" dirty="0">
                <a:solidFill>
                  <a:srgbClr val="5B2A79"/>
                </a:solidFill>
                <a:latin typeface="DM Sans"/>
              </a:rPr>
              <a:t> ottenuta con questo approccio (94,92% rispetto all'83,59% ottenuto sui soli 20 frame), il costo computazionale associato limita il suo utilizzo pratico solamente ai fini di testing e all'analisi dei frame errati.</a:t>
            </a:r>
            <a:endParaRPr lang="en-US" sz="2800" dirty="0">
              <a:solidFill>
                <a:srgbClr val="5B2A79"/>
              </a:solidFill>
              <a:latin typeface="DM Sans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028700" y="981075"/>
            <a:ext cx="15103899" cy="1267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349"/>
              </a:lnSpc>
            </a:pPr>
            <a:r>
              <a:rPr lang="en-US" sz="7200" dirty="0" err="1">
                <a:solidFill>
                  <a:srgbClr val="5B2A79"/>
                </a:solidFill>
                <a:latin typeface="Hatton Bold"/>
              </a:rPr>
              <a:t>Conclusioni</a:t>
            </a:r>
            <a:r>
              <a:rPr lang="en-US" sz="7200" dirty="0">
                <a:solidFill>
                  <a:srgbClr val="5B2A79"/>
                </a:solidFill>
                <a:latin typeface="Hatton Bold"/>
              </a:rPr>
              <a:t> e </a:t>
            </a:r>
            <a:r>
              <a:rPr lang="en-US" sz="7200" dirty="0" err="1">
                <a:solidFill>
                  <a:srgbClr val="5B2A79"/>
                </a:solidFill>
                <a:latin typeface="Hatton Bold"/>
              </a:rPr>
              <a:t>sviluppi</a:t>
            </a:r>
            <a:r>
              <a:rPr lang="en-US" sz="7200" dirty="0">
                <a:solidFill>
                  <a:srgbClr val="5B2A79"/>
                </a:solidFill>
                <a:latin typeface="Hatton Bold"/>
              </a:rPr>
              <a:t> </a:t>
            </a:r>
            <a:r>
              <a:rPr lang="en-US" sz="7200" dirty="0" err="1">
                <a:solidFill>
                  <a:srgbClr val="5B2A79"/>
                </a:solidFill>
                <a:latin typeface="Hatton Bold"/>
              </a:rPr>
              <a:t>futuri</a:t>
            </a:r>
            <a:r>
              <a:rPr lang="en-US" sz="7200" dirty="0">
                <a:solidFill>
                  <a:srgbClr val="5B2A79"/>
                </a:solidFill>
                <a:latin typeface="Hatton Bold"/>
              </a:rPr>
              <a:t>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4256280"/>
            <a:ext cx="8623261" cy="13369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47700" lvl="1" indent="-323850">
              <a:lnSpc>
                <a:spcPts val="3450"/>
              </a:lnSpc>
              <a:buFont typeface="Arial"/>
              <a:buChar char="•"/>
            </a:pPr>
            <a:r>
              <a:rPr lang="en-US" sz="2800" dirty="0" err="1">
                <a:solidFill>
                  <a:srgbClr val="5B2A79"/>
                </a:solidFill>
                <a:latin typeface="DM Sans"/>
              </a:rPr>
              <a:t>Migliorare</a:t>
            </a:r>
            <a:r>
              <a:rPr lang="en-US" sz="2800" dirty="0">
                <a:solidFill>
                  <a:srgbClr val="5B2A79"/>
                </a:solidFill>
                <a:latin typeface="DM Sans"/>
              </a:rPr>
              <a:t> </a:t>
            </a:r>
            <a:r>
              <a:rPr lang="en-US" sz="2800" dirty="0" err="1">
                <a:solidFill>
                  <a:srgbClr val="5B2A79"/>
                </a:solidFill>
                <a:latin typeface="DM Sans"/>
              </a:rPr>
              <a:t>ulteriormente</a:t>
            </a:r>
            <a:r>
              <a:rPr lang="en-US" sz="2800" dirty="0">
                <a:solidFill>
                  <a:srgbClr val="5B2A79"/>
                </a:solidFill>
                <a:latin typeface="DM Sans"/>
              </a:rPr>
              <a:t> il </a:t>
            </a:r>
            <a:r>
              <a:rPr lang="en-US" sz="2800" dirty="0" err="1">
                <a:solidFill>
                  <a:srgbClr val="5B2A79"/>
                </a:solidFill>
                <a:latin typeface="DM Sans"/>
              </a:rPr>
              <a:t>processo</a:t>
            </a:r>
            <a:r>
              <a:rPr lang="en-US" sz="2800" dirty="0">
                <a:solidFill>
                  <a:srgbClr val="5B2A79"/>
                </a:solidFill>
                <a:latin typeface="DM Sans"/>
              </a:rPr>
              <a:t> di preprocessing </a:t>
            </a:r>
            <a:r>
              <a:rPr lang="en-US" sz="2800" dirty="0" err="1">
                <a:solidFill>
                  <a:srgbClr val="5B2A79"/>
                </a:solidFill>
                <a:latin typeface="DM Sans"/>
              </a:rPr>
              <a:t>dei</a:t>
            </a:r>
            <a:r>
              <a:rPr lang="en-US" sz="2800" dirty="0">
                <a:solidFill>
                  <a:srgbClr val="5B2A79"/>
                </a:solidFill>
                <a:latin typeface="DM Sans"/>
              </a:rPr>
              <a:t> frame</a:t>
            </a:r>
          </a:p>
          <a:p>
            <a:pPr>
              <a:lnSpc>
                <a:spcPts val="3450"/>
              </a:lnSpc>
            </a:pPr>
            <a:endParaRPr lang="en-US" sz="2800" dirty="0">
              <a:solidFill>
                <a:srgbClr val="5B2A79"/>
              </a:solidFill>
              <a:latin typeface="DM Sans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28700" y="5593184"/>
            <a:ext cx="9029700" cy="17857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47700" lvl="1" indent="-323850">
              <a:lnSpc>
                <a:spcPts val="3450"/>
              </a:lnSpc>
              <a:buFont typeface="Arial"/>
              <a:buChar char="•"/>
            </a:pPr>
            <a:r>
              <a:rPr lang="en-US" sz="2800" dirty="0" err="1">
                <a:solidFill>
                  <a:srgbClr val="5B2A79"/>
                </a:solidFill>
                <a:latin typeface="DM Sans"/>
              </a:rPr>
              <a:t>Definire</a:t>
            </a:r>
            <a:r>
              <a:rPr lang="en-US" sz="2800" dirty="0">
                <a:solidFill>
                  <a:srgbClr val="5B2A79"/>
                </a:solidFill>
                <a:latin typeface="DM Sans"/>
              </a:rPr>
              <a:t> in modo </a:t>
            </a:r>
            <a:r>
              <a:rPr lang="en-US" sz="2800" dirty="0" err="1">
                <a:solidFill>
                  <a:srgbClr val="5B2A79"/>
                </a:solidFill>
                <a:latin typeface="DM Sans"/>
              </a:rPr>
              <a:t>più</a:t>
            </a:r>
            <a:r>
              <a:rPr lang="en-US" sz="2800" dirty="0">
                <a:solidFill>
                  <a:srgbClr val="5B2A79"/>
                </a:solidFill>
                <a:latin typeface="DM Sans"/>
              </a:rPr>
              <a:t> </a:t>
            </a:r>
            <a:r>
              <a:rPr lang="en-US" sz="2800" dirty="0" err="1">
                <a:solidFill>
                  <a:srgbClr val="5B2A79"/>
                </a:solidFill>
                <a:latin typeface="DM Sans"/>
              </a:rPr>
              <a:t>dettagliato</a:t>
            </a:r>
            <a:r>
              <a:rPr lang="en-US" sz="2800" dirty="0">
                <a:solidFill>
                  <a:srgbClr val="5B2A79"/>
                </a:solidFill>
                <a:latin typeface="DM Sans"/>
              </a:rPr>
              <a:t> </a:t>
            </a:r>
            <a:r>
              <a:rPr lang="en-US" sz="2800" dirty="0" err="1">
                <a:solidFill>
                  <a:srgbClr val="5B2A79"/>
                </a:solidFill>
                <a:latin typeface="DM Sans"/>
              </a:rPr>
              <a:t>gli</a:t>
            </a:r>
            <a:r>
              <a:rPr lang="en-US" sz="2800" dirty="0">
                <a:solidFill>
                  <a:srgbClr val="5B2A79"/>
                </a:solidFill>
                <a:latin typeface="DM Sans"/>
              </a:rPr>
              <a:t> </a:t>
            </a:r>
            <a:r>
              <a:rPr lang="en-US" sz="2800" dirty="0" err="1">
                <a:solidFill>
                  <a:srgbClr val="5B2A79"/>
                </a:solidFill>
                <a:latin typeface="DM Sans"/>
              </a:rPr>
              <a:t>iperparametri</a:t>
            </a:r>
            <a:r>
              <a:rPr lang="en-US" sz="2800" dirty="0">
                <a:solidFill>
                  <a:srgbClr val="5B2A79"/>
                </a:solidFill>
                <a:latin typeface="DM Sans"/>
              </a:rPr>
              <a:t> del </a:t>
            </a:r>
            <a:r>
              <a:rPr lang="en-US" sz="2800" dirty="0" err="1">
                <a:solidFill>
                  <a:srgbClr val="5B2A79"/>
                </a:solidFill>
                <a:latin typeface="DM Sans"/>
              </a:rPr>
              <a:t>modello</a:t>
            </a:r>
            <a:endParaRPr lang="en-US" sz="2800" dirty="0">
              <a:solidFill>
                <a:srgbClr val="5B2A79"/>
              </a:solidFill>
              <a:latin typeface="DM Sans"/>
            </a:endParaRPr>
          </a:p>
          <a:p>
            <a:pPr>
              <a:lnSpc>
                <a:spcPts val="3450"/>
              </a:lnSpc>
            </a:pPr>
            <a:endParaRPr lang="en-US" sz="2800" dirty="0">
              <a:solidFill>
                <a:srgbClr val="5B2A79"/>
              </a:solidFill>
              <a:latin typeface="DM Sans"/>
            </a:endParaRPr>
          </a:p>
          <a:p>
            <a:pPr>
              <a:lnSpc>
                <a:spcPts val="3450"/>
              </a:lnSpc>
            </a:pPr>
            <a:endParaRPr lang="en-US" sz="2800" dirty="0">
              <a:solidFill>
                <a:srgbClr val="5B2A79"/>
              </a:solidFill>
              <a:latin typeface="DM San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762451">
            <a:off x="3414331" y="3160541"/>
            <a:ext cx="10098400" cy="3965917"/>
          </a:xfrm>
          <a:custGeom>
            <a:avLst/>
            <a:gdLst/>
            <a:ahLst/>
            <a:cxnLst/>
            <a:rect l="l" t="t" r="r" b="b"/>
            <a:pathLst>
              <a:path w="10098400" h="3965917">
                <a:moveTo>
                  <a:pt x="0" y="0"/>
                </a:moveTo>
                <a:lnTo>
                  <a:pt x="10098400" y="0"/>
                </a:lnTo>
                <a:lnTo>
                  <a:pt x="10098400" y="3965918"/>
                </a:lnTo>
                <a:lnTo>
                  <a:pt x="0" y="39659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500805" y="4991100"/>
            <a:ext cx="10825296" cy="4467736"/>
          </a:xfrm>
          <a:custGeom>
            <a:avLst/>
            <a:gdLst/>
            <a:ahLst/>
            <a:cxnLst/>
            <a:rect l="l" t="t" r="r" b="b"/>
            <a:pathLst>
              <a:path w="10825296" h="4467736">
                <a:moveTo>
                  <a:pt x="0" y="0"/>
                </a:moveTo>
                <a:lnTo>
                  <a:pt x="10825296" y="0"/>
                </a:lnTo>
                <a:lnTo>
                  <a:pt x="10825296" y="4467736"/>
                </a:lnTo>
                <a:lnTo>
                  <a:pt x="0" y="44677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TextBox 3"/>
          <p:cNvSpPr txBox="1"/>
          <p:nvPr/>
        </p:nvSpPr>
        <p:spPr>
          <a:xfrm>
            <a:off x="1028700" y="981075"/>
            <a:ext cx="9797464" cy="12984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349"/>
              </a:lnSpc>
            </a:pPr>
            <a:r>
              <a:rPr lang="en-US" sz="7200" dirty="0" err="1">
                <a:solidFill>
                  <a:srgbClr val="5B2A79"/>
                </a:solidFill>
                <a:latin typeface="Hatton Bold"/>
              </a:rPr>
              <a:t>Obiettivo</a:t>
            </a:r>
            <a:endParaRPr lang="en-US" sz="8800" dirty="0">
              <a:solidFill>
                <a:srgbClr val="5B2A79"/>
              </a:solidFill>
              <a:latin typeface="Hatton 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023937" y="2476500"/>
            <a:ext cx="15779032" cy="31322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50"/>
              </a:lnSpc>
            </a:pPr>
            <a:r>
              <a:rPr lang="en-US" sz="2800" dirty="0">
                <a:solidFill>
                  <a:srgbClr val="5B2A79"/>
                </a:solidFill>
                <a:latin typeface="DM Sans"/>
              </a:rPr>
              <a:t>Le </a:t>
            </a:r>
            <a:r>
              <a:rPr lang="en-US" sz="2800" dirty="0" err="1">
                <a:solidFill>
                  <a:srgbClr val="5B2A79"/>
                </a:solidFill>
                <a:latin typeface="DM Sans"/>
              </a:rPr>
              <a:t>labbra</a:t>
            </a:r>
            <a:r>
              <a:rPr lang="en-US" sz="2800" dirty="0">
                <a:solidFill>
                  <a:srgbClr val="5B2A79"/>
                </a:solidFill>
                <a:latin typeface="DM Sans"/>
              </a:rPr>
              <a:t> </a:t>
            </a:r>
            <a:r>
              <a:rPr lang="en-US" sz="2800" dirty="0" err="1">
                <a:solidFill>
                  <a:srgbClr val="5B2A79"/>
                </a:solidFill>
                <a:latin typeface="DM Sans"/>
              </a:rPr>
              <a:t>sono</a:t>
            </a:r>
            <a:r>
              <a:rPr lang="en-US" sz="2800" dirty="0">
                <a:solidFill>
                  <a:srgbClr val="5B2A79"/>
                </a:solidFill>
                <a:latin typeface="DM Sans"/>
              </a:rPr>
              <a:t> </a:t>
            </a:r>
            <a:r>
              <a:rPr lang="en-US" sz="2800" dirty="0" err="1">
                <a:solidFill>
                  <a:srgbClr val="5B2A79"/>
                </a:solidFill>
                <a:latin typeface="DM Sans"/>
              </a:rPr>
              <a:t>oggetto</a:t>
            </a:r>
            <a:r>
              <a:rPr lang="en-US" sz="2800" dirty="0">
                <a:solidFill>
                  <a:srgbClr val="5B2A79"/>
                </a:solidFill>
                <a:latin typeface="DM Sans"/>
              </a:rPr>
              <a:t> di studio per diverse </a:t>
            </a:r>
            <a:r>
              <a:rPr lang="en-US" sz="2800" dirty="0" err="1">
                <a:solidFill>
                  <a:srgbClr val="5B2A79"/>
                </a:solidFill>
                <a:latin typeface="DM Sans"/>
              </a:rPr>
              <a:t>applicazioni</a:t>
            </a:r>
            <a:r>
              <a:rPr lang="en-US" sz="2800" dirty="0">
                <a:solidFill>
                  <a:srgbClr val="5B2A79"/>
                </a:solidFill>
                <a:latin typeface="DM Sans"/>
              </a:rPr>
              <a:t>, come il </a:t>
            </a:r>
            <a:r>
              <a:rPr lang="en-US" sz="2800" dirty="0" err="1">
                <a:solidFill>
                  <a:srgbClr val="5B2A79"/>
                </a:solidFill>
                <a:latin typeface="DM Sans"/>
              </a:rPr>
              <a:t>riconoscimento</a:t>
            </a:r>
            <a:r>
              <a:rPr lang="en-US" sz="2800" dirty="0">
                <a:solidFill>
                  <a:srgbClr val="5B2A79"/>
                </a:solidFill>
                <a:latin typeface="DM Sans"/>
              </a:rPr>
              <a:t> </a:t>
            </a:r>
            <a:r>
              <a:rPr lang="en-US" sz="2800" dirty="0" err="1">
                <a:solidFill>
                  <a:srgbClr val="5B2A79"/>
                </a:solidFill>
                <a:latin typeface="DM Sans"/>
              </a:rPr>
              <a:t>facciale</a:t>
            </a:r>
            <a:r>
              <a:rPr lang="en-US" sz="2800" dirty="0">
                <a:solidFill>
                  <a:srgbClr val="5B2A79"/>
                </a:solidFill>
                <a:latin typeface="DM Sans"/>
              </a:rPr>
              <a:t> e </a:t>
            </a:r>
            <a:r>
              <a:rPr lang="en-US" sz="2800" dirty="0" err="1">
                <a:solidFill>
                  <a:srgbClr val="5B2A79"/>
                </a:solidFill>
                <a:latin typeface="DM Sans"/>
              </a:rPr>
              <a:t>l'identificazione</a:t>
            </a:r>
            <a:r>
              <a:rPr lang="en-US" sz="2800" dirty="0">
                <a:solidFill>
                  <a:srgbClr val="5B2A79"/>
                </a:solidFill>
                <a:latin typeface="DM Sans"/>
              </a:rPr>
              <a:t> </a:t>
            </a:r>
            <a:r>
              <a:rPr lang="en-US" sz="2800" dirty="0" err="1">
                <a:solidFill>
                  <a:srgbClr val="5B2A79"/>
                </a:solidFill>
                <a:latin typeface="DM Sans"/>
              </a:rPr>
              <a:t>personale</a:t>
            </a:r>
            <a:r>
              <a:rPr lang="en-US" sz="2800" dirty="0">
                <a:solidFill>
                  <a:srgbClr val="5B2A79"/>
                </a:solidFill>
                <a:latin typeface="DM Sans"/>
              </a:rPr>
              <a:t>. </a:t>
            </a:r>
            <a:r>
              <a:rPr lang="en-US" sz="2800" dirty="0" err="1">
                <a:solidFill>
                  <a:srgbClr val="5B2A79"/>
                </a:solidFill>
                <a:latin typeface="DM Sans"/>
              </a:rPr>
              <a:t>Analizzandole</a:t>
            </a:r>
            <a:r>
              <a:rPr lang="en-US" sz="2800" dirty="0">
                <a:solidFill>
                  <a:srgbClr val="5B2A79"/>
                </a:solidFill>
                <a:latin typeface="DM Sans"/>
              </a:rPr>
              <a:t> è </a:t>
            </a:r>
            <a:r>
              <a:rPr lang="en-US" sz="2800" dirty="0" err="1">
                <a:solidFill>
                  <a:srgbClr val="5B2A79"/>
                </a:solidFill>
                <a:latin typeface="DM Sans"/>
              </a:rPr>
              <a:t>possibile</a:t>
            </a:r>
            <a:r>
              <a:rPr lang="en-US" sz="2800" dirty="0">
                <a:solidFill>
                  <a:srgbClr val="5B2A79"/>
                </a:solidFill>
                <a:latin typeface="DM Sans"/>
              </a:rPr>
              <a:t> </a:t>
            </a:r>
            <a:r>
              <a:rPr lang="en-US" sz="2800" dirty="0" err="1">
                <a:solidFill>
                  <a:srgbClr val="5B2A79"/>
                </a:solidFill>
                <a:latin typeface="DM Sans"/>
              </a:rPr>
              <a:t>individuare</a:t>
            </a:r>
            <a:r>
              <a:rPr lang="en-US" sz="2800" dirty="0">
                <a:solidFill>
                  <a:srgbClr val="5B2A79"/>
                </a:solidFill>
                <a:latin typeface="DM Sans"/>
              </a:rPr>
              <a:t> feature </a:t>
            </a:r>
            <a:r>
              <a:rPr lang="en-US" sz="2800" dirty="0" err="1">
                <a:solidFill>
                  <a:srgbClr val="5B2A79"/>
                </a:solidFill>
                <a:latin typeface="DM Sans"/>
              </a:rPr>
              <a:t>distintive</a:t>
            </a:r>
            <a:r>
              <a:rPr lang="en-US" sz="2800" dirty="0">
                <a:solidFill>
                  <a:srgbClr val="5B2A79"/>
                </a:solidFill>
                <a:latin typeface="DM Sans"/>
              </a:rPr>
              <a:t> </a:t>
            </a:r>
            <a:r>
              <a:rPr lang="en-US" sz="2800" dirty="0" err="1">
                <a:solidFill>
                  <a:srgbClr val="5B2A79"/>
                </a:solidFill>
                <a:latin typeface="DM Sans"/>
              </a:rPr>
              <a:t>utili</a:t>
            </a:r>
            <a:r>
              <a:rPr lang="en-US" sz="2800" dirty="0">
                <a:solidFill>
                  <a:srgbClr val="5B2A79"/>
                </a:solidFill>
                <a:latin typeface="DM Sans"/>
              </a:rPr>
              <a:t> per </a:t>
            </a:r>
            <a:r>
              <a:rPr lang="en-US" sz="2800" dirty="0" err="1">
                <a:solidFill>
                  <a:srgbClr val="5B2A79"/>
                </a:solidFill>
                <a:latin typeface="DM Sans"/>
              </a:rPr>
              <a:t>identificare</a:t>
            </a:r>
            <a:r>
              <a:rPr lang="en-US" sz="2800" dirty="0">
                <a:solidFill>
                  <a:srgbClr val="5B2A79"/>
                </a:solidFill>
                <a:latin typeface="DM Sans"/>
              </a:rPr>
              <a:t> </a:t>
            </a:r>
            <a:r>
              <a:rPr lang="en-US" sz="2800" dirty="0" err="1">
                <a:solidFill>
                  <a:srgbClr val="5B2A79"/>
                </a:solidFill>
                <a:latin typeface="DM Sans"/>
              </a:rPr>
              <a:t>una</a:t>
            </a:r>
            <a:r>
              <a:rPr lang="en-US" sz="2800" dirty="0">
                <a:solidFill>
                  <a:srgbClr val="5B2A79"/>
                </a:solidFill>
                <a:latin typeface="DM Sans"/>
              </a:rPr>
              <a:t> persona in modo </a:t>
            </a:r>
            <a:r>
              <a:rPr lang="en-US" sz="2800" dirty="0" err="1">
                <a:solidFill>
                  <a:srgbClr val="5B2A79"/>
                </a:solidFill>
                <a:latin typeface="DM Sans"/>
              </a:rPr>
              <a:t>accurato</a:t>
            </a:r>
            <a:r>
              <a:rPr lang="en-US" sz="2800" dirty="0">
                <a:solidFill>
                  <a:srgbClr val="5B2A79"/>
                </a:solidFill>
                <a:latin typeface="DM Sans"/>
              </a:rPr>
              <a:t> e </a:t>
            </a:r>
            <a:r>
              <a:rPr lang="en-US" sz="2800" dirty="0" err="1">
                <a:solidFill>
                  <a:srgbClr val="5B2A79"/>
                </a:solidFill>
                <a:latin typeface="DM Sans"/>
              </a:rPr>
              <a:t>sicuro</a:t>
            </a:r>
            <a:r>
              <a:rPr lang="en-US" sz="2800" dirty="0">
                <a:solidFill>
                  <a:srgbClr val="5B2A79"/>
                </a:solidFill>
                <a:latin typeface="DM Sans"/>
              </a:rPr>
              <a:t>.</a:t>
            </a:r>
          </a:p>
          <a:p>
            <a:pPr>
              <a:lnSpc>
                <a:spcPts val="3450"/>
              </a:lnSpc>
            </a:pPr>
            <a:r>
              <a:rPr lang="en-US" sz="2800" dirty="0" err="1">
                <a:solidFill>
                  <a:srgbClr val="5B2A79"/>
                </a:solidFill>
                <a:latin typeface="DM Sans"/>
              </a:rPr>
              <a:t>L’obiettivo</a:t>
            </a:r>
            <a:r>
              <a:rPr lang="en-US" sz="2800" dirty="0">
                <a:solidFill>
                  <a:srgbClr val="5B2A79"/>
                </a:solidFill>
                <a:latin typeface="DM Sans"/>
              </a:rPr>
              <a:t> del nostro </a:t>
            </a:r>
            <a:r>
              <a:rPr lang="en-US" sz="2800" dirty="0" err="1">
                <a:solidFill>
                  <a:srgbClr val="5B2A79"/>
                </a:solidFill>
                <a:latin typeface="DM Sans"/>
              </a:rPr>
              <a:t>progetto</a:t>
            </a:r>
            <a:r>
              <a:rPr lang="en-US" sz="2800" dirty="0">
                <a:solidFill>
                  <a:srgbClr val="5B2A79"/>
                </a:solidFill>
                <a:latin typeface="DM Sans"/>
              </a:rPr>
              <a:t> è </a:t>
            </a:r>
            <a:r>
              <a:rPr lang="en-US" sz="2800" dirty="0" err="1">
                <a:solidFill>
                  <a:srgbClr val="5B2A79"/>
                </a:solidFill>
                <a:latin typeface="DM Sans"/>
              </a:rPr>
              <a:t>stato</a:t>
            </a:r>
            <a:r>
              <a:rPr lang="en-US" sz="2800" dirty="0">
                <a:solidFill>
                  <a:srgbClr val="5B2A79"/>
                </a:solidFill>
                <a:latin typeface="DM Sans"/>
              </a:rPr>
              <a:t> </a:t>
            </a:r>
            <a:r>
              <a:rPr lang="en-US" sz="2800" dirty="0" err="1">
                <a:solidFill>
                  <a:srgbClr val="5B2A79"/>
                </a:solidFill>
                <a:latin typeface="DM Sans"/>
              </a:rPr>
              <a:t>riconoscere</a:t>
            </a:r>
            <a:r>
              <a:rPr lang="en-US" sz="2800" dirty="0">
                <a:solidFill>
                  <a:srgbClr val="5B2A79"/>
                </a:solidFill>
                <a:latin typeface="DM Sans"/>
              </a:rPr>
              <a:t> </a:t>
            </a:r>
            <a:r>
              <a:rPr lang="en-US" sz="2800" dirty="0" err="1">
                <a:solidFill>
                  <a:srgbClr val="5B2A79"/>
                </a:solidFill>
                <a:latin typeface="DM Sans"/>
              </a:rPr>
              <a:t>l’identità</a:t>
            </a:r>
            <a:r>
              <a:rPr lang="en-US" sz="2800" dirty="0">
                <a:solidFill>
                  <a:srgbClr val="5B2A79"/>
                </a:solidFill>
                <a:latin typeface="DM Sans"/>
              </a:rPr>
              <a:t> di un </a:t>
            </a:r>
            <a:r>
              <a:rPr lang="en-US" sz="2800" dirty="0" err="1">
                <a:solidFill>
                  <a:srgbClr val="5B2A79"/>
                </a:solidFill>
                <a:latin typeface="DM Sans"/>
              </a:rPr>
              <a:t>soggetto</a:t>
            </a:r>
            <a:r>
              <a:rPr lang="en-US" sz="2800" dirty="0">
                <a:solidFill>
                  <a:srgbClr val="5B2A79"/>
                </a:solidFill>
                <a:latin typeface="DM Sans"/>
              </a:rPr>
              <a:t> </a:t>
            </a:r>
            <a:r>
              <a:rPr lang="en-US" sz="2800" dirty="0" err="1">
                <a:solidFill>
                  <a:srgbClr val="5B2A79"/>
                </a:solidFill>
                <a:latin typeface="DM Sans"/>
              </a:rPr>
              <a:t>parlante</a:t>
            </a:r>
            <a:r>
              <a:rPr lang="en-US" sz="2800" dirty="0">
                <a:solidFill>
                  <a:srgbClr val="5B2A79"/>
                </a:solidFill>
                <a:latin typeface="DM Sans"/>
              </a:rPr>
              <a:t> </a:t>
            </a:r>
            <a:r>
              <a:rPr lang="en-US" sz="2800" dirty="0" err="1">
                <a:solidFill>
                  <a:srgbClr val="5B2A79"/>
                </a:solidFill>
                <a:latin typeface="DM Sans"/>
              </a:rPr>
              <a:t>soltanto</a:t>
            </a:r>
            <a:r>
              <a:rPr lang="en-US" sz="2800" dirty="0">
                <a:solidFill>
                  <a:srgbClr val="5B2A79"/>
                </a:solidFill>
                <a:latin typeface="DM Sans"/>
              </a:rPr>
              <a:t> </a:t>
            </a:r>
            <a:r>
              <a:rPr lang="en-US" sz="2800" dirty="0" err="1">
                <a:solidFill>
                  <a:srgbClr val="5B2A79"/>
                </a:solidFill>
                <a:latin typeface="DM Sans"/>
              </a:rPr>
              <a:t>mediante</a:t>
            </a:r>
            <a:r>
              <a:rPr lang="en-US" sz="2800" dirty="0">
                <a:solidFill>
                  <a:srgbClr val="5B2A79"/>
                </a:solidFill>
                <a:latin typeface="DM Sans"/>
              </a:rPr>
              <a:t> la zona </a:t>
            </a:r>
            <a:r>
              <a:rPr lang="en-US" sz="2800" dirty="0" err="1">
                <a:solidFill>
                  <a:srgbClr val="5B2A79"/>
                </a:solidFill>
                <a:latin typeface="DM Sans"/>
              </a:rPr>
              <a:t>labiale</a:t>
            </a:r>
            <a:r>
              <a:rPr lang="en-US" sz="2800" dirty="0">
                <a:solidFill>
                  <a:srgbClr val="5B2A79"/>
                </a:solidFill>
                <a:latin typeface="DM Sans"/>
              </a:rPr>
              <a:t>, senza </a:t>
            </a:r>
            <a:r>
              <a:rPr lang="en-US" sz="2800" dirty="0" err="1">
                <a:solidFill>
                  <a:srgbClr val="5B2A79"/>
                </a:solidFill>
                <a:latin typeface="DM Sans"/>
              </a:rPr>
              <a:t>disporre</a:t>
            </a:r>
            <a:r>
              <a:rPr lang="en-US" sz="2800" dirty="0">
                <a:solidFill>
                  <a:srgbClr val="5B2A79"/>
                </a:solidFill>
                <a:latin typeface="DM Sans"/>
              </a:rPr>
              <a:t> </a:t>
            </a:r>
            <a:r>
              <a:rPr lang="en-US" sz="2800" dirty="0" err="1">
                <a:solidFill>
                  <a:srgbClr val="5B2A79"/>
                </a:solidFill>
                <a:latin typeface="DM Sans"/>
              </a:rPr>
              <a:t>della</a:t>
            </a:r>
            <a:r>
              <a:rPr lang="en-US" sz="2800" dirty="0">
                <a:solidFill>
                  <a:srgbClr val="5B2A79"/>
                </a:solidFill>
                <a:latin typeface="DM Sans"/>
              </a:rPr>
              <a:t> </a:t>
            </a:r>
            <a:r>
              <a:rPr lang="en-US" sz="2800" dirty="0" err="1">
                <a:solidFill>
                  <a:srgbClr val="5B2A79"/>
                </a:solidFill>
                <a:latin typeface="DM Sans"/>
              </a:rPr>
              <a:t>componente</a:t>
            </a:r>
            <a:r>
              <a:rPr lang="en-US" sz="2800" dirty="0">
                <a:solidFill>
                  <a:srgbClr val="5B2A79"/>
                </a:solidFill>
                <a:latin typeface="DM Sans"/>
              </a:rPr>
              <a:t> audio.</a:t>
            </a:r>
          </a:p>
          <a:p>
            <a:pPr>
              <a:lnSpc>
                <a:spcPts val="3450"/>
              </a:lnSpc>
            </a:pPr>
            <a:endParaRPr lang="en-US" sz="2800" dirty="0">
              <a:solidFill>
                <a:srgbClr val="5B2A79"/>
              </a:solidFill>
              <a:latin typeface="DM Sans"/>
            </a:endParaRPr>
          </a:p>
          <a:p>
            <a:pPr>
              <a:lnSpc>
                <a:spcPts val="3450"/>
              </a:lnSpc>
            </a:pPr>
            <a:endParaRPr lang="en-US" sz="2800" dirty="0">
              <a:solidFill>
                <a:srgbClr val="5B2A79"/>
              </a:solidFill>
              <a:latin typeface="DM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554816" y="3343652"/>
            <a:ext cx="2075955" cy="2561817"/>
          </a:xfrm>
          <a:custGeom>
            <a:avLst/>
            <a:gdLst/>
            <a:ahLst/>
            <a:cxnLst/>
            <a:rect l="l" t="t" r="r" b="b"/>
            <a:pathLst>
              <a:path w="2075955" h="2561817">
                <a:moveTo>
                  <a:pt x="0" y="0"/>
                </a:moveTo>
                <a:lnTo>
                  <a:pt x="2075955" y="0"/>
                </a:lnTo>
                <a:lnTo>
                  <a:pt x="2075955" y="2561817"/>
                </a:lnTo>
                <a:lnTo>
                  <a:pt x="0" y="256181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Freeform 3"/>
          <p:cNvSpPr/>
          <p:nvPr/>
        </p:nvSpPr>
        <p:spPr>
          <a:xfrm>
            <a:off x="5975888" y="6848821"/>
            <a:ext cx="6336223" cy="1267245"/>
          </a:xfrm>
          <a:custGeom>
            <a:avLst/>
            <a:gdLst/>
            <a:ahLst/>
            <a:cxnLst/>
            <a:rect l="l" t="t" r="r" b="b"/>
            <a:pathLst>
              <a:path w="6336223" h="1267245">
                <a:moveTo>
                  <a:pt x="0" y="0"/>
                </a:moveTo>
                <a:lnTo>
                  <a:pt x="6336224" y="0"/>
                </a:lnTo>
                <a:lnTo>
                  <a:pt x="6336224" y="1267245"/>
                </a:lnTo>
                <a:lnTo>
                  <a:pt x="0" y="12672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4" name="Freeform 4"/>
          <p:cNvSpPr/>
          <p:nvPr/>
        </p:nvSpPr>
        <p:spPr>
          <a:xfrm>
            <a:off x="12312112" y="2818800"/>
            <a:ext cx="4711182" cy="2538478"/>
          </a:xfrm>
          <a:custGeom>
            <a:avLst/>
            <a:gdLst/>
            <a:ahLst/>
            <a:cxnLst/>
            <a:rect l="l" t="t" r="r" b="b"/>
            <a:pathLst>
              <a:path w="4711182" h="2538478">
                <a:moveTo>
                  <a:pt x="0" y="0"/>
                </a:moveTo>
                <a:lnTo>
                  <a:pt x="4711181" y="0"/>
                </a:lnTo>
                <a:lnTo>
                  <a:pt x="4711181" y="2538478"/>
                </a:lnTo>
                <a:lnTo>
                  <a:pt x="0" y="253847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5" name="Freeform 5"/>
          <p:cNvSpPr/>
          <p:nvPr/>
        </p:nvSpPr>
        <p:spPr>
          <a:xfrm>
            <a:off x="13216987" y="6331889"/>
            <a:ext cx="3604872" cy="2988423"/>
          </a:xfrm>
          <a:custGeom>
            <a:avLst/>
            <a:gdLst/>
            <a:ahLst/>
            <a:cxnLst/>
            <a:rect l="l" t="t" r="r" b="b"/>
            <a:pathLst>
              <a:path w="3604872" h="2988423">
                <a:moveTo>
                  <a:pt x="0" y="0"/>
                </a:moveTo>
                <a:lnTo>
                  <a:pt x="3604871" y="0"/>
                </a:lnTo>
                <a:lnTo>
                  <a:pt x="3604871" y="2988423"/>
                </a:lnTo>
                <a:lnTo>
                  <a:pt x="0" y="298842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42788" t="-1960" r="-35637" b="-35675"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6" name="Freeform 6"/>
          <p:cNvSpPr/>
          <p:nvPr/>
        </p:nvSpPr>
        <p:spPr>
          <a:xfrm>
            <a:off x="8564389" y="3251118"/>
            <a:ext cx="2369461" cy="2654728"/>
          </a:xfrm>
          <a:custGeom>
            <a:avLst/>
            <a:gdLst/>
            <a:ahLst/>
            <a:cxnLst/>
            <a:rect l="l" t="t" r="r" b="b"/>
            <a:pathLst>
              <a:path w="2369461" h="2654728">
                <a:moveTo>
                  <a:pt x="0" y="0"/>
                </a:moveTo>
                <a:lnTo>
                  <a:pt x="2369461" y="0"/>
                </a:lnTo>
                <a:lnTo>
                  <a:pt x="2369461" y="2654728"/>
                </a:lnTo>
                <a:lnTo>
                  <a:pt x="0" y="265472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7" name="Freeform 7"/>
          <p:cNvSpPr/>
          <p:nvPr/>
        </p:nvSpPr>
        <p:spPr>
          <a:xfrm>
            <a:off x="2634150" y="6505240"/>
            <a:ext cx="2435248" cy="2402993"/>
          </a:xfrm>
          <a:custGeom>
            <a:avLst/>
            <a:gdLst/>
            <a:ahLst/>
            <a:cxnLst/>
            <a:rect l="l" t="t" r="r" b="b"/>
            <a:pathLst>
              <a:path w="2435248" h="2402993">
                <a:moveTo>
                  <a:pt x="0" y="0"/>
                </a:moveTo>
                <a:lnTo>
                  <a:pt x="2435248" y="0"/>
                </a:lnTo>
                <a:lnTo>
                  <a:pt x="2435248" y="2402993"/>
                </a:lnTo>
                <a:lnTo>
                  <a:pt x="0" y="240299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38667" t="-39831" r="-35909" b="-37088"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8" name="Freeform 8"/>
          <p:cNvSpPr/>
          <p:nvPr/>
        </p:nvSpPr>
        <p:spPr>
          <a:xfrm>
            <a:off x="1491267" y="3102107"/>
            <a:ext cx="2285766" cy="3044907"/>
          </a:xfrm>
          <a:custGeom>
            <a:avLst/>
            <a:gdLst/>
            <a:ahLst/>
            <a:cxnLst/>
            <a:rect l="l" t="t" r="r" b="b"/>
            <a:pathLst>
              <a:path w="2285766" h="3044907">
                <a:moveTo>
                  <a:pt x="0" y="0"/>
                </a:moveTo>
                <a:lnTo>
                  <a:pt x="2285766" y="0"/>
                </a:lnTo>
                <a:lnTo>
                  <a:pt x="2285766" y="3044907"/>
                </a:lnTo>
                <a:lnTo>
                  <a:pt x="0" y="304490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9" name="TextBox 9"/>
          <p:cNvSpPr txBox="1"/>
          <p:nvPr/>
        </p:nvSpPr>
        <p:spPr>
          <a:xfrm>
            <a:off x="1028700" y="981075"/>
            <a:ext cx="13427828" cy="1267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349"/>
              </a:lnSpc>
            </a:pPr>
            <a:r>
              <a:rPr lang="en-US" sz="7200" dirty="0" err="1">
                <a:solidFill>
                  <a:srgbClr val="5B2A79"/>
                </a:solidFill>
                <a:latin typeface="Hatton Bold"/>
              </a:rPr>
              <a:t>Librerie</a:t>
            </a:r>
            <a:r>
              <a:rPr lang="en-US" sz="7200" dirty="0">
                <a:solidFill>
                  <a:srgbClr val="5B2A79"/>
                </a:solidFill>
                <a:latin typeface="Hatton Bold"/>
              </a:rPr>
              <a:t> </a:t>
            </a:r>
            <a:r>
              <a:rPr lang="en-US" sz="7200" dirty="0" err="1">
                <a:solidFill>
                  <a:srgbClr val="5B2A79"/>
                </a:solidFill>
                <a:latin typeface="Hatton Bold"/>
              </a:rPr>
              <a:t>utilizzate</a:t>
            </a:r>
            <a:endParaRPr lang="en-US" sz="7200" dirty="0">
              <a:solidFill>
                <a:srgbClr val="5B2A79"/>
              </a:solidFill>
              <a:latin typeface="Hatton Bo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477000" y="5738392"/>
            <a:ext cx="10505223" cy="3616399"/>
          </a:xfrm>
          <a:custGeom>
            <a:avLst/>
            <a:gdLst/>
            <a:ahLst/>
            <a:cxnLst/>
            <a:rect l="l" t="t" r="r" b="b"/>
            <a:pathLst>
              <a:path w="10048023" h="3289782">
                <a:moveTo>
                  <a:pt x="0" y="0"/>
                </a:moveTo>
                <a:lnTo>
                  <a:pt x="10048023" y="0"/>
                </a:lnTo>
                <a:lnTo>
                  <a:pt x="10048023" y="3289781"/>
                </a:lnTo>
                <a:lnTo>
                  <a:pt x="0" y="32897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TextBox 3"/>
          <p:cNvSpPr txBox="1"/>
          <p:nvPr/>
        </p:nvSpPr>
        <p:spPr>
          <a:xfrm>
            <a:off x="1028700" y="981075"/>
            <a:ext cx="16421100" cy="12984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349"/>
              </a:lnSpc>
            </a:pPr>
            <a:r>
              <a:rPr lang="en-US" sz="7200" dirty="0" err="1">
                <a:solidFill>
                  <a:srgbClr val="5B2A79"/>
                </a:solidFill>
                <a:latin typeface="Hatton Bold"/>
              </a:rPr>
              <a:t>Validazione</a:t>
            </a:r>
            <a:r>
              <a:rPr lang="en-US" sz="7200" dirty="0">
                <a:solidFill>
                  <a:srgbClr val="5B2A79"/>
                </a:solidFill>
                <a:latin typeface="Hatton Bold"/>
              </a:rPr>
              <a:t> pre-processing</a:t>
            </a:r>
            <a:endParaRPr lang="en-US" sz="8800" dirty="0">
              <a:solidFill>
                <a:srgbClr val="5B2A79"/>
              </a:solidFill>
              <a:latin typeface="Hatton 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023937" y="2606124"/>
            <a:ext cx="15662663" cy="31322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50"/>
              </a:lnSpc>
            </a:pPr>
            <a:r>
              <a:rPr lang="en-US" sz="2800" dirty="0">
                <a:solidFill>
                  <a:srgbClr val="5B2A79"/>
                </a:solidFill>
                <a:latin typeface="DM Sans"/>
              </a:rPr>
              <a:t>Prima di </a:t>
            </a:r>
            <a:r>
              <a:rPr lang="en-US" sz="2800" dirty="0" err="1">
                <a:solidFill>
                  <a:srgbClr val="5B2A79"/>
                </a:solidFill>
                <a:latin typeface="DM Sans"/>
              </a:rPr>
              <a:t>procedere</a:t>
            </a:r>
            <a:r>
              <a:rPr lang="en-US" sz="2800" dirty="0">
                <a:solidFill>
                  <a:srgbClr val="5B2A79"/>
                </a:solidFill>
                <a:latin typeface="DM Sans"/>
              </a:rPr>
              <a:t> con lo </a:t>
            </a:r>
            <a:r>
              <a:rPr lang="en-US" sz="2800" dirty="0" err="1">
                <a:solidFill>
                  <a:srgbClr val="5B2A79"/>
                </a:solidFill>
                <a:latin typeface="DM Sans"/>
              </a:rPr>
              <a:t>sviluppo</a:t>
            </a:r>
            <a:r>
              <a:rPr lang="en-US" sz="2800" dirty="0">
                <a:solidFill>
                  <a:srgbClr val="5B2A79"/>
                </a:solidFill>
                <a:latin typeface="DM Sans"/>
              </a:rPr>
              <a:t> </a:t>
            </a:r>
            <a:r>
              <a:rPr lang="en-US" sz="2800" dirty="0" err="1">
                <a:solidFill>
                  <a:srgbClr val="5B2A79"/>
                </a:solidFill>
                <a:latin typeface="DM Sans"/>
              </a:rPr>
              <a:t>della</a:t>
            </a:r>
            <a:r>
              <a:rPr lang="en-US" sz="2800" dirty="0">
                <a:solidFill>
                  <a:srgbClr val="5B2A79"/>
                </a:solidFill>
                <a:latin typeface="DM Sans"/>
              </a:rPr>
              <a:t> rete </a:t>
            </a:r>
            <a:r>
              <a:rPr lang="en-US" sz="2800" dirty="0" err="1">
                <a:solidFill>
                  <a:srgbClr val="5B2A79"/>
                </a:solidFill>
                <a:latin typeface="DM Sans"/>
              </a:rPr>
              <a:t>neurale</a:t>
            </a:r>
            <a:r>
              <a:rPr lang="en-US" sz="2800" dirty="0">
                <a:solidFill>
                  <a:srgbClr val="5B2A79"/>
                </a:solidFill>
                <a:latin typeface="DM Sans"/>
              </a:rPr>
              <a:t>, è </a:t>
            </a:r>
            <a:r>
              <a:rPr lang="en-US" sz="2800" dirty="0" err="1">
                <a:solidFill>
                  <a:srgbClr val="5B2A79"/>
                </a:solidFill>
                <a:latin typeface="DM Sans"/>
              </a:rPr>
              <a:t>stata</a:t>
            </a:r>
            <a:r>
              <a:rPr lang="en-US" sz="2800" dirty="0">
                <a:solidFill>
                  <a:srgbClr val="5B2A79"/>
                </a:solidFill>
                <a:latin typeface="DM Sans"/>
              </a:rPr>
              <a:t> </a:t>
            </a:r>
            <a:r>
              <a:rPr lang="en-US" sz="2800" dirty="0" err="1">
                <a:solidFill>
                  <a:srgbClr val="5B2A79"/>
                </a:solidFill>
                <a:latin typeface="DM Sans"/>
              </a:rPr>
              <a:t>dedicata</a:t>
            </a:r>
            <a:r>
              <a:rPr lang="en-US" sz="2800" dirty="0">
                <a:solidFill>
                  <a:srgbClr val="5B2A79"/>
                </a:solidFill>
                <a:latin typeface="DM Sans"/>
              </a:rPr>
              <a:t> </a:t>
            </a:r>
            <a:r>
              <a:rPr lang="en-US" sz="2800" dirty="0" err="1">
                <a:solidFill>
                  <a:srgbClr val="5B2A79"/>
                </a:solidFill>
                <a:latin typeface="DM Sans"/>
              </a:rPr>
              <a:t>una</a:t>
            </a:r>
            <a:r>
              <a:rPr lang="en-US" sz="2800" dirty="0">
                <a:solidFill>
                  <a:srgbClr val="5B2A79"/>
                </a:solidFill>
                <a:latin typeface="DM Sans"/>
              </a:rPr>
              <a:t> </a:t>
            </a:r>
            <a:r>
              <a:rPr lang="en-US" sz="2800" dirty="0" err="1">
                <a:solidFill>
                  <a:srgbClr val="5B2A79"/>
                </a:solidFill>
                <a:latin typeface="DM Sans"/>
              </a:rPr>
              <a:t>particolare</a:t>
            </a:r>
            <a:r>
              <a:rPr lang="en-US" sz="2800" dirty="0">
                <a:solidFill>
                  <a:srgbClr val="5B2A79"/>
                </a:solidFill>
                <a:latin typeface="DM Sans"/>
              </a:rPr>
              <a:t> </a:t>
            </a:r>
            <a:r>
              <a:rPr lang="en-US" sz="2800" dirty="0" err="1">
                <a:solidFill>
                  <a:srgbClr val="5B2A79"/>
                </a:solidFill>
                <a:latin typeface="DM Sans"/>
              </a:rPr>
              <a:t>attenzione</a:t>
            </a:r>
            <a:r>
              <a:rPr lang="en-US" sz="2800" dirty="0">
                <a:solidFill>
                  <a:srgbClr val="5B2A79"/>
                </a:solidFill>
                <a:latin typeface="DM Sans"/>
              </a:rPr>
              <a:t> al preprocessing </a:t>
            </a:r>
            <a:r>
              <a:rPr lang="en-US" sz="2800" dirty="0" err="1">
                <a:solidFill>
                  <a:srgbClr val="5B2A79"/>
                </a:solidFill>
                <a:latin typeface="DM Sans"/>
              </a:rPr>
              <a:t>dei</a:t>
            </a:r>
            <a:r>
              <a:rPr lang="en-US" sz="2800" dirty="0">
                <a:solidFill>
                  <a:srgbClr val="5B2A79"/>
                </a:solidFill>
                <a:latin typeface="DM Sans"/>
              </a:rPr>
              <a:t> frame. </a:t>
            </a:r>
            <a:r>
              <a:rPr lang="en-US" sz="2800" dirty="0" err="1">
                <a:solidFill>
                  <a:srgbClr val="5B2A79"/>
                </a:solidFill>
                <a:latin typeface="DM Sans"/>
              </a:rPr>
              <a:t>Questo</a:t>
            </a:r>
            <a:r>
              <a:rPr lang="en-US" sz="2800" dirty="0">
                <a:solidFill>
                  <a:srgbClr val="5B2A79"/>
                </a:solidFill>
                <a:latin typeface="DM Sans"/>
              </a:rPr>
              <a:t> </a:t>
            </a:r>
            <a:r>
              <a:rPr lang="en-US" sz="2800" dirty="0" err="1">
                <a:solidFill>
                  <a:srgbClr val="5B2A79"/>
                </a:solidFill>
                <a:latin typeface="DM Sans"/>
              </a:rPr>
              <a:t>lavoro</a:t>
            </a:r>
            <a:r>
              <a:rPr lang="en-US" sz="2800" dirty="0">
                <a:solidFill>
                  <a:srgbClr val="5B2A79"/>
                </a:solidFill>
                <a:latin typeface="DM Sans"/>
              </a:rPr>
              <a:t> di </a:t>
            </a:r>
            <a:r>
              <a:rPr lang="en-US" sz="2800" dirty="0" err="1">
                <a:solidFill>
                  <a:srgbClr val="5B2A79"/>
                </a:solidFill>
                <a:latin typeface="DM Sans"/>
              </a:rPr>
              <a:t>analisi</a:t>
            </a:r>
            <a:r>
              <a:rPr lang="en-US" sz="2800" dirty="0">
                <a:solidFill>
                  <a:srgbClr val="5B2A79"/>
                </a:solidFill>
                <a:latin typeface="DM Sans"/>
              </a:rPr>
              <a:t> e </a:t>
            </a:r>
            <a:r>
              <a:rPr lang="en-US" sz="2800" dirty="0" err="1">
                <a:solidFill>
                  <a:srgbClr val="5B2A79"/>
                </a:solidFill>
                <a:latin typeface="DM Sans"/>
              </a:rPr>
              <a:t>miglioramento</a:t>
            </a:r>
            <a:r>
              <a:rPr lang="en-US" sz="2800" dirty="0">
                <a:solidFill>
                  <a:srgbClr val="5B2A79"/>
                </a:solidFill>
                <a:latin typeface="DM Sans"/>
              </a:rPr>
              <a:t> è </a:t>
            </a:r>
            <a:r>
              <a:rPr lang="en-US" sz="2800" dirty="0" err="1">
                <a:solidFill>
                  <a:srgbClr val="5B2A79"/>
                </a:solidFill>
                <a:latin typeface="DM Sans"/>
              </a:rPr>
              <a:t>stato</a:t>
            </a:r>
            <a:r>
              <a:rPr lang="en-US" sz="2800" dirty="0">
                <a:solidFill>
                  <a:srgbClr val="5B2A79"/>
                </a:solidFill>
                <a:latin typeface="DM Sans"/>
              </a:rPr>
              <a:t> </a:t>
            </a:r>
            <a:r>
              <a:rPr lang="en-US" sz="2800" dirty="0" err="1">
                <a:solidFill>
                  <a:srgbClr val="5B2A79"/>
                </a:solidFill>
                <a:latin typeface="DM Sans"/>
              </a:rPr>
              <a:t>essenziale</a:t>
            </a:r>
            <a:r>
              <a:rPr lang="en-US" sz="2800" dirty="0">
                <a:solidFill>
                  <a:srgbClr val="5B2A79"/>
                </a:solidFill>
                <a:latin typeface="DM Sans"/>
              </a:rPr>
              <a:t>, in </a:t>
            </a:r>
            <a:r>
              <a:rPr lang="en-US" sz="2800" dirty="0" err="1">
                <a:solidFill>
                  <a:srgbClr val="5B2A79"/>
                </a:solidFill>
                <a:latin typeface="DM Sans"/>
              </a:rPr>
              <a:t>quanto</a:t>
            </a:r>
            <a:r>
              <a:rPr lang="en-US" sz="2800" dirty="0">
                <a:solidFill>
                  <a:srgbClr val="5B2A79"/>
                </a:solidFill>
                <a:latin typeface="DM Sans"/>
              </a:rPr>
              <a:t> la </a:t>
            </a:r>
            <a:r>
              <a:rPr lang="en-US" sz="2800" dirty="0" err="1">
                <a:solidFill>
                  <a:srgbClr val="5B2A79"/>
                </a:solidFill>
                <a:latin typeface="DM Sans"/>
              </a:rPr>
              <a:t>qualità</a:t>
            </a:r>
            <a:r>
              <a:rPr lang="en-US" sz="2800" dirty="0">
                <a:solidFill>
                  <a:srgbClr val="5B2A79"/>
                </a:solidFill>
                <a:latin typeface="DM Sans"/>
              </a:rPr>
              <a:t> è </a:t>
            </a:r>
            <a:r>
              <a:rPr lang="en-US" sz="2800" dirty="0" err="1">
                <a:solidFill>
                  <a:srgbClr val="5B2A79"/>
                </a:solidFill>
                <a:latin typeface="DM Sans"/>
              </a:rPr>
              <a:t>bassa</a:t>
            </a:r>
            <a:r>
              <a:rPr lang="en-US" sz="2800" dirty="0">
                <a:solidFill>
                  <a:srgbClr val="5B2A79"/>
                </a:solidFill>
                <a:latin typeface="DM Sans"/>
              </a:rPr>
              <a:t> e </a:t>
            </a:r>
            <a:r>
              <a:rPr lang="en-US" sz="2800" dirty="0" err="1">
                <a:solidFill>
                  <a:srgbClr val="5B2A79"/>
                </a:solidFill>
                <a:latin typeface="DM Sans"/>
              </a:rPr>
              <a:t>spesso</a:t>
            </a:r>
            <a:r>
              <a:rPr lang="en-US" sz="2800" dirty="0">
                <a:solidFill>
                  <a:srgbClr val="5B2A79"/>
                </a:solidFill>
                <a:latin typeface="DM Sans"/>
              </a:rPr>
              <a:t> la zona </a:t>
            </a:r>
            <a:r>
              <a:rPr lang="en-US" sz="2800" dirty="0" err="1">
                <a:solidFill>
                  <a:srgbClr val="5B2A79"/>
                </a:solidFill>
                <a:latin typeface="DM Sans"/>
              </a:rPr>
              <a:t>labiale</a:t>
            </a:r>
            <a:r>
              <a:rPr lang="en-US" sz="2800" dirty="0">
                <a:solidFill>
                  <a:srgbClr val="5B2A79"/>
                </a:solidFill>
                <a:latin typeface="DM Sans"/>
              </a:rPr>
              <a:t> non è ben </a:t>
            </a:r>
            <a:r>
              <a:rPr lang="en-US" sz="2800" dirty="0" err="1">
                <a:solidFill>
                  <a:srgbClr val="5B2A79"/>
                </a:solidFill>
                <a:latin typeface="DM Sans"/>
              </a:rPr>
              <a:t>identificabile</a:t>
            </a:r>
            <a:r>
              <a:rPr lang="en-US" sz="2800" dirty="0">
                <a:solidFill>
                  <a:srgbClr val="5B2A79"/>
                </a:solidFill>
                <a:latin typeface="DM Sans"/>
              </a:rPr>
              <a:t>. </a:t>
            </a:r>
          </a:p>
          <a:p>
            <a:pPr>
              <a:lnSpc>
                <a:spcPts val="3450"/>
              </a:lnSpc>
            </a:pPr>
            <a:endParaRPr lang="en-US" sz="2800" dirty="0">
              <a:solidFill>
                <a:srgbClr val="5B2A79"/>
              </a:solidFill>
              <a:latin typeface="DM Sans"/>
            </a:endParaRPr>
          </a:p>
          <a:p>
            <a:pPr>
              <a:lnSpc>
                <a:spcPts val="3450"/>
              </a:lnSpc>
            </a:pPr>
            <a:r>
              <a:rPr lang="en-US" sz="2800" dirty="0">
                <a:solidFill>
                  <a:srgbClr val="5B2A79"/>
                </a:solidFill>
                <a:latin typeface="DM Sans"/>
              </a:rPr>
              <a:t>La </a:t>
            </a:r>
            <a:r>
              <a:rPr lang="en-US" sz="2800" dirty="0" err="1">
                <a:solidFill>
                  <a:srgbClr val="5B2A79"/>
                </a:solidFill>
                <a:latin typeface="DM Sans"/>
              </a:rPr>
              <a:t>metodologia</a:t>
            </a:r>
            <a:r>
              <a:rPr lang="en-US" sz="2800" dirty="0">
                <a:solidFill>
                  <a:srgbClr val="5B2A79"/>
                </a:solidFill>
                <a:latin typeface="DM Sans"/>
              </a:rPr>
              <a:t> </a:t>
            </a:r>
            <a:r>
              <a:rPr lang="en-US" sz="2800" dirty="0" err="1">
                <a:solidFill>
                  <a:srgbClr val="5B2A79"/>
                </a:solidFill>
                <a:latin typeface="DM Sans"/>
              </a:rPr>
              <a:t>utilizzata</a:t>
            </a:r>
            <a:r>
              <a:rPr lang="en-US" sz="2800" dirty="0">
                <a:solidFill>
                  <a:srgbClr val="5B2A79"/>
                </a:solidFill>
                <a:latin typeface="DM Sans"/>
              </a:rPr>
              <a:t> </a:t>
            </a:r>
            <a:r>
              <a:rPr lang="en-US" sz="2800" dirty="0" err="1">
                <a:solidFill>
                  <a:srgbClr val="5B2A79"/>
                </a:solidFill>
                <a:latin typeface="DM Sans"/>
              </a:rPr>
              <a:t>implica</a:t>
            </a:r>
            <a:r>
              <a:rPr lang="en-US" sz="2800" dirty="0">
                <a:solidFill>
                  <a:srgbClr val="5B2A79"/>
                </a:solidFill>
                <a:latin typeface="DM Sans"/>
              </a:rPr>
              <a:t> </a:t>
            </a:r>
            <a:r>
              <a:rPr lang="en-US" sz="2800" dirty="0" err="1">
                <a:solidFill>
                  <a:srgbClr val="5B2A79"/>
                </a:solidFill>
                <a:latin typeface="DM Sans"/>
              </a:rPr>
              <a:t>l'utilizzo</a:t>
            </a:r>
            <a:r>
              <a:rPr lang="en-US" sz="2800" dirty="0">
                <a:solidFill>
                  <a:srgbClr val="5B2A79"/>
                </a:solidFill>
                <a:latin typeface="DM Sans"/>
              </a:rPr>
              <a:t> </a:t>
            </a:r>
            <a:r>
              <a:rPr lang="en-US" sz="2800" dirty="0" err="1">
                <a:solidFill>
                  <a:srgbClr val="5B2A79"/>
                </a:solidFill>
                <a:latin typeface="DM Sans"/>
              </a:rPr>
              <a:t>dell'algoritmo</a:t>
            </a:r>
            <a:r>
              <a:rPr lang="en-US" sz="2800" dirty="0">
                <a:solidFill>
                  <a:srgbClr val="5B2A79"/>
                </a:solidFill>
                <a:latin typeface="DM Sans"/>
              </a:rPr>
              <a:t> di Mean Shift a un frame del video, e </a:t>
            </a:r>
            <a:r>
              <a:rPr lang="en-US" sz="2800" dirty="0" err="1">
                <a:solidFill>
                  <a:srgbClr val="5B2A79"/>
                </a:solidFill>
                <a:latin typeface="DM Sans"/>
              </a:rPr>
              <a:t>l'utilizzo</a:t>
            </a:r>
            <a:r>
              <a:rPr lang="en-US" sz="2800" dirty="0">
                <a:solidFill>
                  <a:srgbClr val="5B2A79"/>
                </a:solidFill>
                <a:latin typeface="DM Sans"/>
              </a:rPr>
              <a:t> di Otsu per </a:t>
            </a:r>
            <a:r>
              <a:rPr lang="en-US" sz="2800" dirty="0" err="1">
                <a:solidFill>
                  <a:srgbClr val="5B2A79"/>
                </a:solidFill>
                <a:latin typeface="DM Sans"/>
              </a:rPr>
              <a:t>ottenere</a:t>
            </a:r>
            <a:r>
              <a:rPr lang="en-US" sz="2800" dirty="0">
                <a:solidFill>
                  <a:srgbClr val="5B2A79"/>
                </a:solidFill>
                <a:latin typeface="DM Sans"/>
              </a:rPr>
              <a:t> </a:t>
            </a:r>
            <a:r>
              <a:rPr lang="en-US" sz="2800" dirty="0" err="1">
                <a:solidFill>
                  <a:srgbClr val="5B2A79"/>
                </a:solidFill>
                <a:latin typeface="DM Sans"/>
              </a:rPr>
              <a:t>una</a:t>
            </a:r>
            <a:r>
              <a:rPr lang="en-US" sz="2800" dirty="0">
                <a:solidFill>
                  <a:srgbClr val="5B2A79"/>
                </a:solidFill>
                <a:latin typeface="DM Sans"/>
              </a:rPr>
              <a:t> </a:t>
            </a:r>
            <a:r>
              <a:rPr lang="en-US" sz="2800" dirty="0" err="1">
                <a:solidFill>
                  <a:srgbClr val="5B2A79"/>
                </a:solidFill>
                <a:latin typeface="DM Sans"/>
              </a:rPr>
              <a:t>sogliatura</a:t>
            </a:r>
            <a:r>
              <a:rPr lang="en-US" sz="2800" dirty="0">
                <a:solidFill>
                  <a:srgbClr val="5B2A79"/>
                </a:solidFill>
                <a:latin typeface="DM Sans"/>
              </a:rPr>
              <a:t> </a:t>
            </a:r>
            <a:r>
              <a:rPr lang="en-US" sz="2800" dirty="0" err="1">
                <a:solidFill>
                  <a:srgbClr val="5B2A79"/>
                </a:solidFill>
                <a:latin typeface="DM Sans"/>
              </a:rPr>
              <a:t>automatica</a:t>
            </a:r>
            <a:r>
              <a:rPr lang="en-US" sz="2800" dirty="0">
                <a:solidFill>
                  <a:srgbClr val="5B2A79"/>
                </a:solidFill>
                <a:latin typeface="DM Sans"/>
              </a:rPr>
              <a:t> </a:t>
            </a:r>
            <a:r>
              <a:rPr lang="en-US" sz="2800" dirty="0" err="1">
                <a:solidFill>
                  <a:srgbClr val="5B2A79"/>
                </a:solidFill>
                <a:latin typeface="DM Sans"/>
              </a:rPr>
              <a:t>dell'istogramma</a:t>
            </a:r>
            <a:r>
              <a:rPr lang="en-US" sz="2800" dirty="0">
                <a:solidFill>
                  <a:srgbClr val="5B2A79"/>
                </a:solidFill>
                <a:latin typeface="DM Sans"/>
              </a:rPr>
              <a:t> di un frame.</a:t>
            </a:r>
          </a:p>
          <a:p>
            <a:pPr>
              <a:lnSpc>
                <a:spcPts val="3450"/>
              </a:lnSpc>
            </a:pPr>
            <a:endParaRPr lang="en-US" sz="2800" dirty="0">
              <a:solidFill>
                <a:srgbClr val="5B2A79"/>
              </a:solidFill>
              <a:latin typeface="DM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740300" y="2574558"/>
            <a:ext cx="6953243" cy="6953243"/>
          </a:xfrm>
          <a:custGeom>
            <a:avLst/>
            <a:gdLst/>
            <a:ahLst/>
            <a:cxnLst/>
            <a:rect l="l" t="t" r="r" b="b"/>
            <a:pathLst>
              <a:path w="6953243" h="6953243">
                <a:moveTo>
                  <a:pt x="0" y="0"/>
                </a:moveTo>
                <a:lnTo>
                  <a:pt x="6953243" y="0"/>
                </a:lnTo>
                <a:lnTo>
                  <a:pt x="6953243" y="6953243"/>
                </a:lnTo>
                <a:lnTo>
                  <a:pt x="0" y="69532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TextBox 3"/>
          <p:cNvSpPr txBox="1"/>
          <p:nvPr/>
        </p:nvSpPr>
        <p:spPr>
          <a:xfrm>
            <a:off x="1028700" y="981075"/>
            <a:ext cx="15921739" cy="1267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349"/>
              </a:lnSpc>
            </a:pPr>
            <a:r>
              <a:rPr lang="en-US" sz="7200" dirty="0" err="1">
                <a:solidFill>
                  <a:srgbClr val="5B2A79"/>
                </a:solidFill>
                <a:latin typeface="Hatton Bold"/>
              </a:rPr>
              <a:t>Scelta</a:t>
            </a:r>
            <a:r>
              <a:rPr lang="en-US" sz="7200" dirty="0">
                <a:solidFill>
                  <a:srgbClr val="5B2A79"/>
                </a:solidFill>
                <a:latin typeface="Hatton Bold"/>
              </a:rPr>
              <a:t> rete </a:t>
            </a:r>
            <a:r>
              <a:rPr lang="en-US" sz="7200" dirty="0" err="1">
                <a:solidFill>
                  <a:srgbClr val="5B2A79"/>
                </a:solidFill>
                <a:latin typeface="Hatton Bold"/>
              </a:rPr>
              <a:t>neurale</a:t>
            </a:r>
            <a:endParaRPr lang="en-US" sz="7200" dirty="0">
              <a:solidFill>
                <a:srgbClr val="5B2A79"/>
              </a:solidFill>
              <a:latin typeface="Hatton 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028700" y="2574558"/>
            <a:ext cx="8115300" cy="43537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42"/>
              </a:lnSpc>
            </a:pPr>
            <a:r>
              <a:rPr lang="en-US" sz="2800" dirty="0">
                <a:solidFill>
                  <a:srgbClr val="5B2A79"/>
                </a:solidFill>
                <a:latin typeface="DM Sans"/>
              </a:rPr>
              <a:t>CNN:</a:t>
            </a:r>
          </a:p>
          <a:p>
            <a:pPr marL="646248" lvl="1" indent="-323124">
              <a:lnSpc>
                <a:spcPts val="3442"/>
              </a:lnSpc>
              <a:buFont typeface="Arial"/>
              <a:buChar char="•"/>
            </a:pPr>
            <a:r>
              <a:rPr lang="en-US" sz="2800" dirty="0" err="1">
                <a:solidFill>
                  <a:srgbClr val="5B2A79"/>
                </a:solidFill>
                <a:latin typeface="DM Sans"/>
              </a:rPr>
              <a:t>ideale</a:t>
            </a:r>
            <a:r>
              <a:rPr lang="en-US" sz="2800" dirty="0">
                <a:solidFill>
                  <a:srgbClr val="5B2A79"/>
                </a:solidFill>
                <a:latin typeface="DM Sans"/>
              </a:rPr>
              <a:t> per </a:t>
            </a:r>
            <a:r>
              <a:rPr lang="en-US" sz="2800" dirty="0" err="1">
                <a:solidFill>
                  <a:srgbClr val="5B2A79"/>
                </a:solidFill>
                <a:latin typeface="DM Sans"/>
              </a:rPr>
              <a:t>l’estrazione</a:t>
            </a:r>
            <a:r>
              <a:rPr lang="en-US" sz="2800" dirty="0">
                <a:solidFill>
                  <a:srgbClr val="5B2A79"/>
                </a:solidFill>
                <a:latin typeface="DM Sans"/>
              </a:rPr>
              <a:t> di feature significative </a:t>
            </a:r>
            <a:r>
              <a:rPr lang="en-US" sz="2800" dirty="0" err="1">
                <a:solidFill>
                  <a:srgbClr val="5B2A79"/>
                </a:solidFill>
                <a:latin typeface="DM Sans"/>
              </a:rPr>
              <a:t>dalle</a:t>
            </a:r>
            <a:r>
              <a:rPr lang="en-US" sz="2800" dirty="0">
                <a:solidFill>
                  <a:srgbClr val="5B2A79"/>
                </a:solidFill>
                <a:latin typeface="DM Sans"/>
              </a:rPr>
              <a:t> </a:t>
            </a:r>
            <a:r>
              <a:rPr lang="en-US" sz="2800" dirty="0" err="1">
                <a:solidFill>
                  <a:srgbClr val="5B2A79"/>
                </a:solidFill>
                <a:latin typeface="DM Sans"/>
              </a:rPr>
              <a:t>immagini</a:t>
            </a:r>
            <a:endParaRPr lang="en-US" sz="2800" dirty="0">
              <a:solidFill>
                <a:srgbClr val="5B2A79"/>
              </a:solidFill>
              <a:latin typeface="DM Sans"/>
            </a:endParaRPr>
          </a:p>
          <a:p>
            <a:pPr>
              <a:lnSpc>
                <a:spcPts val="3442"/>
              </a:lnSpc>
            </a:pPr>
            <a:endParaRPr lang="en-US" sz="2800" dirty="0">
              <a:solidFill>
                <a:srgbClr val="5B2A79"/>
              </a:solidFill>
              <a:latin typeface="DM Sans"/>
            </a:endParaRPr>
          </a:p>
          <a:p>
            <a:pPr>
              <a:lnSpc>
                <a:spcPts val="3442"/>
              </a:lnSpc>
            </a:pPr>
            <a:r>
              <a:rPr lang="en-US" sz="2800" dirty="0">
                <a:solidFill>
                  <a:srgbClr val="5B2A79"/>
                </a:solidFill>
                <a:latin typeface="DM Sans"/>
              </a:rPr>
              <a:t>CNN-LSTM:</a:t>
            </a:r>
          </a:p>
          <a:p>
            <a:pPr marL="646248" lvl="1" indent="-323124">
              <a:lnSpc>
                <a:spcPts val="3442"/>
              </a:lnSpc>
              <a:buFont typeface="Arial"/>
              <a:buChar char="•"/>
            </a:pPr>
            <a:r>
              <a:rPr lang="en-US" sz="2800" dirty="0" err="1">
                <a:solidFill>
                  <a:srgbClr val="5B2A79"/>
                </a:solidFill>
                <a:latin typeface="DM Sans"/>
              </a:rPr>
              <a:t>consente</a:t>
            </a:r>
            <a:r>
              <a:rPr lang="en-US" sz="2800" dirty="0">
                <a:solidFill>
                  <a:srgbClr val="5B2A79"/>
                </a:solidFill>
                <a:latin typeface="DM Sans"/>
              </a:rPr>
              <a:t> di </a:t>
            </a:r>
            <a:r>
              <a:rPr lang="en-US" sz="2800" dirty="0" err="1">
                <a:solidFill>
                  <a:srgbClr val="5B2A79"/>
                </a:solidFill>
                <a:latin typeface="DM Sans"/>
              </a:rPr>
              <a:t>unire</a:t>
            </a:r>
            <a:r>
              <a:rPr lang="en-US" sz="2800" dirty="0">
                <a:solidFill>
                  <a:srgbClr val="5B2A79"/>
                </a:solidFill>
                <a:latin typeface="DM Sans"/>
              </a:rPr>
              <a:t> </a:t>
            </a:r>
            <a:r>
              <a:rPr lang="en-US" sz="2800" dirty="0" err="1">
                <a:solidFill>
                  <a:srgbClr val="5B2A79"/>
                </a:solidFill>
                <a:latin typeface="DM Sans"/>
              </a:rPr>
              <a:t>sia</a:t>
            </a:r>
            <a:r>
              <a:rPr lang="en-US" sz="2800" dirty="0">
                <a:solidFill>
                  <a:srgbClr val="5B2A79"/>
                </a:solidFill>
                <a:latin typeface="DM Sans"/>
              </a:rPr>
              <a:t> le feature </a:t>
            </a:r>
            <a:r>
              <a:rPr lang="en-US" sz="2800" dirty="0" err="1">
                <a:solidFill>
                  <a:srgbClr val="5B2A79"/>
                </a:solidFill>
                <a:latin typeface="DM Sans"/>
              </a:rPr>
              <a:t>estratte</a:t>
            </a:r>
            <a:r>
              <a:rPr lang="en-US" sz="2800" dirty="0">
                <a:solidFill>
                  <a:srgbClr val="5B2A79"/>
                </a:solidFill>
                <a:latin typeface="DM Sans"/>
              </a:rPr>
              <a:t> </a:t>
            </a:r>
            <a:r>
              <a:rPr lang="en-US" sz="2800" dirty="0" err="1">
                <a:solidFill>
                  <a:srgbClr val="5B2A79"/>
                </a:solidFill>
                <a:latin typeface="DM Sans"/>
              </a:rPr>
              <a:t>dalle</a:t>
            </a:r>
            <a:r>
              <a:rPr lang="en-US" sz="2800" dirty="0">
                <a:solidFill>
                  <a:srgbClr val="5B2A79"/>
                </a:solidFill>
                <a:latin typeface="DM Sans"/>
              </a:rPr>
              <a:t> </a:t>
            </a:r>
            <a:r>
              <a:rPr lang="en-US" sz="2800" dirty="0" err="1">
                <a:solidFill>
                  <a:srgbClr val="5B2A79"/>
                </a:solidFill>
                <a:latin typeface="DM Sans"/>
              </a:rPr>
              <a:t>immagini</a:t>
            </a:r>
            <a:r>
              <a:rPr lang="en-US" sz="2800" dirty="0">
                <a:solidFill>
                  <a:srgbClr val="5B2A79"/>
                </a:solidFill>
                <a:latin typeface="DM Sans"/>
              </a:rPr>
              <a:t> </a:t>
            </a:r>
            <a:r>
              <a:rPr lang="en-US" sz="2800" dirty="0" err="1">
                <a:solidFill>
                  <a:srgbClr val="5B2A79"/>
                </a:solidFill>
                <a:latin typeface="DM Sans"/>
              </a:rPr>
              <a:t>che</a:t>
            </a:r>
            <a:r>
              <a:rPr lang="en-US" sz="2800" dirty="0">
                <a:solidFill>
                  <a:srgbClr val="5B2A79"/>
                </a:solidFill>
                <a:latin typeface="DM Sans"/>
              </a:rPr>
              <a:t> il </a:t>
            </a:r>
            <a:r>
              <a:rPr lang="en-US" sz="2800" dirty="0" err="1">
                <a:solidFill>
                  <a:srgbClr val="5B2A79"/>
                </a:solidFill>
                <a:latin typeface="DM Sans"/>
              </a:rPr>
              <a:t>contesto</a:t>
            </a:r>
            <a:r>
              <a:rPr lang="en-US" sz="2800" dirty="0">
                <a:solidFill>
                  <a:srgbClr val="5B2A79"/>
                </a:solidFill>
                <a:latin typeface="DM Sans"/>
              </a:rPr>
              <a:t> </a:t>
            </a:r>
            <a:r>
              <a:rPr lang="en-US" sz="2800" dirty="0" err="1">
                <a:solidFill>
                  <a:srgbClr val="5B2A79"/>
                </a:solidFill>
                <a:latin typeface="DM Sans"/>
              </a:rPr>
              <a:t>sequenziale</a:t>
            </a:r>
            <a:endParaRPr lang="en-US" sz="2800" dirty="0">
              <a:solidFill>
                <a:srgbClr val="5B2A79"/>
              </a:solidFill>
              <a:latin typeface="DM Sans"/>
            </a:endParaRPr>
          </a:p>
          <a:p>
            <a:pPr marL="646248" lvl="1" indent="-323124">
              <a:lnSpc>
                <a:spcPts val="3442"/>
              </a:lnSpc>
              <a:buFont typeface="Arial"/>
              <a:buChar char="•"/>
            </a:pPr>
            <a:r>
              <a:rPr lang="en-US" sz="2800" dirty="0" err="1">
                <a:solidFill>
                  <a:srgbClr val="5B2A79"/>
                </a:solidFill>
                <a:latin typeface="DM Sans"/>
              </a:rPr>
              <a:t>apprende</a:t>
            </a:r>
            <a:r>
              <a:rPr lang="en-US" sz="2800" dirty="0">
                <a:solidFill>
                  <a:srgbClr val="5B2A79"/>
                </a:solidFill>
                <a:latin typeface="DM Sans"/>
              </a:rPr>
              <a:t> in modo end-to-end</a:t>
            </a:r>
          </a:p>
          <a:p>
            <a:pPr marL="646248" lvl="1" indent="-323124">
              <a:lnSpc>
                <a:spcPts val="3442"/>
              </a:lnSpc>
              <a:buFont typeface="Arial"/>
              <a:buChar char="•"/>
            </a:pPr>
            <a:r>
              <a:rPr lang="en-US" sz="2800" dirty="0" err="1">
                <a:solidFill>
                  <a:srgbClr val="5B2A79"/>
                </a:solidFill>
                <a:latin typeface="DM Sans"/>
              </a:rPr>
              <a:t>aiuta</a:t>
            </a:r>
            <a:r>
              <a:rPr lang="en-US" sz="2800" dirty="0">
                <a:solidFill>
                  <a:srgbClr val="5B2A79"/>
                </a:solidFill>
                <a:latin typeface="DM Sans"/>
              </a:rPr>
              <a:t> a </a:t>
            </a:r>
            <a:r>
              <a:rPr lang="en-US" sz="2800" dirty="0" err="1">
                <a:solidFill>
                  <a:srgbClr val="5B2A79"/>
                </a:solidFill>
                <a:latin typeface="DM Sans"/>
              </a:rPr>
              <a:t>migliorare</a:t>
            </a:r>
            <a:r>
              <a:rPr lang="en-US" sz="2800" dirty="0">
                <a:solidFill>
                  <a:srgbClr val="5B2A79"/>
                </a:solidFill>
                <a:latin typeface="DM Sans"/>
              </a:rPr>
              <a:t> le </a:t>
            </a:r>
            <a:r>
              <a:rPr lang="en-US" sz="2800" dirty="0" err="1">
                <a:solidFill>
                  <a:srgbClr val="5B2A79"/>
                </a:solidFill>
                <a:latin typeface="DM Sans"/>
              </a:rPr>
              <a:t>capacità</a:t>
            </a:r>
            <a:r>
              <a:rPr lang="en-US" sz="2800" dirty="0">
                <a:solidFill>
                  <a:srgbClr val="5B2A79"/>
                </a:solidFill>
                <a:latin typeface="DM Sans"/>
              </a:rPr>
              <a:t> di </a:t>
            </a:r>
            <a:r>
              <a:rPr lang="en-US" sz="2800" dirty="0" err="1">
                <a:solidFill>
                  <a:srgbClr val="5B2A79"/>
                </a:solidFill>
                <a:latin typeface="DM Sans"/>
              </a:rPr>
              <a:t>generalizzazione</a:t>
            </a:r>
            <a:r>
              <a:rPr lang="en-US" sz="2800" dirty="0">
                <a:solidFill>
                  <a:srgbClr val="5B2A79"/>
                </a:solidFill>
                <a:latin typeface="DM Sans"/>
              </a:rPr>
              <a:t> del </a:t>
            </a:r>
            <a:r>
              <a:rPr lang="en-US" sz="2800" dirty="0" err="1">
                <a:solidFill>
                  <a:srgbClr val="5B2A79"/>
                </a:solidFill>
                <a:latin typeface="DM Sans"/>
              </a:rPr>
              <a:t>modello</a:t>
            </a:r>
            <a:endParaRPr lang="en-US" sz="2800" dirty="0">
              <a:solidFill>
                <a:srgbClr val="5B2A79"/>
              </a:solidFill>
              <a:latin typeface="DM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981075"/>
            <a:ext cx="15921739" cy="12984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349"/>
              </a:lnSpc>
            </a:pPr>
            <a:r>
              <a:rPr lang="en-US" sz="7200" dirty="0" err="1">
                <a:solidFill>
                  <a:srgbClr val="5B2A79"/>
                </a:solidFill>
                <a:latin typeface="Hatton Bold"/>
              </a:rPr>
              <a:t>Architettura</a:t>
            </a:r>
            <a:r>
              <a:rPr lang="en-US" sz="7200" dirty="0">
                <a:solidFill>
                  <a:srgbClr val="5B2A79"/>
                </a:solidFill>
                <a:latin typeface="Hatton Bold"/>
              </a:rPr>
              <a:t> rete </a:t>
            </a:r>
            <a:r>
              <a:rPr lang="en-US" sz="7200" dirty="0" err="1">
                <a:solidFill>
                  <a:srgbClr val="5B2A79"/>
                </a:solidFill>
                <a:latin typeface="Hatton Bold"/>
              </a:rPr>
              <a:t>neurale</a:t>
            </a:r>
            <a:endParaRPr lang="en-US" sz="7200" dirty="0">
              <a:solidFill>
                <a:srgbClr val="5B2A79"/>
              </a:solidFill>
              <a:latin typeface="Hatton Bold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58B14158-ED00-18E7-9FE4-23CB07879EC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47" b="11866"/>
          <a:stretch/>
        </p:blipFill>
        <p:spPr bwMode="auto">
          <a:xfrm>
            <a:off x="2126094" y="2476500"/>
            <a:ext cx="3711504" cy="7423007"/>
          </a:xfrm>
          <a:prstGeom prst="rect">
            <a:avLst/>
          </a:prstGeom>
          <a:noFill/>
        </p:spPr>
      </p:pic>
      <p:pic>
        <p:nvPicPr>
          <p:cNvPr id="5" name="Immagine 4" descr="Immagine che contiene testo, schermata, Carattere&#10;&#10;Descrizione generata automaticamente">
            <a:extLst>
              <a:ext uri="{FF2B5EF4-FFF2-40B4-BE49-F238E27FC236}">
                <a16:creationId xmlns:a16="http://schemas.microsoft.com/office/drawing/2014/main" id="{10E585B2-DF68-8233-79A5-6A73B0D8AA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2099" y="2933700"/>
            <a:ext cx="7583714" cy="5689928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1FB83F3D-643E-9CAA-6011-0D0A8A0C13E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8756" r="1205"/>
          <a:stretch/>
        </p:blipFill>
        <p:spPr>
          <a:xfrm>
            <a:off x="4495800" y="7324156"/>
            <a:ext cx="4011344" cy="97268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973869" y="2689127"/>
            <a:ext cx="7488524" cy="5428255"/>
          </a:xfrm>
          <a:custGeom>
            <a:avLst/>
            <a:gdLst/>
            <a:ahLst/>
            <a:cxnLst/>
            <a:rect l="l" t="t" r="r" b="b"/>
            <a:pathLst>
              <a:path w="7488524" h="5428255">
                <a:moveTo>
                  <a:pt x="0" y="0"/>
                </a:moveTo>
                <a:lnTo>
                  <a:pt x="7488524" y="0"/>
                </a:lnTo>
                <a:lnTo>
                  <a:pt x="7488524" y="5428254"/>
                </a:lnTo>
                <a:lnTo>
                  <a:pt x="0" y="54282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TextBox 3"/>
          <p:cNvSpPr txBox="1"/>
          <p:nvPr/>
        </p:nvSpPr>
        <p:spPr>
          <a:xfrm>
            <a:off x="1028700" y="981075"/>
            <a:ext cx="15921739" cy="1267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349"/>
              </a:lnSpc>
            </a:pPr>
            <a:r>
              <a:rPr lang="en-US" sz="7200" dirty="0">
                <a:solidFill>
                  <a:srgbClr val="5B2A79"/>
                </a:solidFill>
                <a:latin typeface="Hatton Bold"/>
              </a:rPr>
              <a:t>Test </a:t>
            </a:r>
            <a:r>
              <a:rPr lang="en-US" sz="7200" dirty="0" err="1">
                <a:solidFill>
                  <a:srgbClr val="5B2A79"/>
                </a:solidFill>
                <a:latin typeface="Hatton Bold"/>
              </a:rPr>
              <a:t>iniziali</a:t>
            </a:r>
            <a:endParaRPr lang="en-US" sz="7200" dirty="0">
              <a:solidFill>
                <a:srgbClr val="5B2A79"/>
              </a:solidFill>
              <a:latin typeface="Hatton 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0322251" y="8355506"/>
            <a:ext cx="4791758" cy="7727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>
                <a:solidFill>
                  <a:srgbClr val="5B2A79"/>
                </a:solidFill>
                <a:latin typeface="DM Sans"/>
              </a:rPr>
              <a:t>Dataset non preprocessato con resize dei frame a 128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2871582"/>
            <a:ext cx="7402114" cy="5682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36"/>
              </a:lnSpc>
            </a:pPr>
            <a:r>
              <a:rPr lang="en-US" sz="2800" dirty="0">
                <a:solidFill>
                  <a:srgbClr val="5B2A79"/>
                </a:solidFill>
                <a:latin typeface="DM Sans"/>
              </a:rPr>
              <a:t>La </a:t>
            </a:r>
            <a:r>
              <a:rPr lang="en-US" sz="2800" dirty="0" err="1">
                <a:solidFill>
                  <a:srgbClr val="5B2A79"/>
                </a:solidFill>
                <a:latin typeface="DM Sans"/>
              </a:rPr>
              <a:t>scarsa</a:t>
            </a:r>
            <a:r>
              <a:rPr lang="en-US" sz="2800" dirty="0">
                <a:solidFill>
                  <a:srgbClr val="5B2A79"/>
                </a:solidFill>
                <a:latin typeface="DM Sans"/>
              </a:rPr>
              <a:t> </a:t>
            </a:r>
            <a:r>
              <a:rPr lang="en-US" sz="2800" dirty="0" err="1">
                <a:solidFill>
                  <a:srgbClr val="5B2A79"/>
                </a:solidFill>
                <a:latin typeface="DM Sans"/>
              </a:rPr>
              <a:t>qualità</a:t>
            </a:r>
            <a:r>
              <a:rPr lang="en-US" sz="2800" dirty="0">
                <a:solidFill>
                  <a:srgbClr val="5B2A79"/>
                </a:solidFill>
                <a:latin typeface="DM Sans"/>
              </a:rPr>
              <a:t> </a:t>
            </a:r>
            <a:r>
              <a:rPr lang="en-US" sz="2800" dirty="0" err="1">
                <a:solidFill>
                  <a:srgbClr val="5B2A79"/>
                </a:solidFill>
                <a:latin typeface="DM Sans"/>
              </a:rPr>
              <a:t>dei</a:t>
            </a:r>
            <a:r>
              <a:rPr lang="en-US" sz="2800" dirty="0">
                <a:solidFill>
                  <a:srgbClr val="5B2A79"/>
                </a:solidFill>
                <a:latin typeface="DM Sans"/>
              </a:rPr>
              <a:t> frame è </a:t>
            </a:r>
            <a:r>
              <a:rPr lang="en-US" sz="2800" dirty="0" err="1">
                <a:solidFill>
                  <a:srgbClr val="5B2A79"/>
                </a:solidFill>
                <a:latin typeface="DM Sans"/>
              </a:rPr>
              <a:t>una</a:t>
            </a:r>
            <a:r>
              <a:rPr lang="en-US" sz="2800" dirty="0">
                <a:solidFill>
                  <a:srgbClr val="5B2A79"/>
                </a:solidFill>
                <a:latin typeface="DM Sans"/>
              </a:rPr>
              <a:t> </a:t>
            </a:r>
            <a:r>
              <a:rPr lang="en-US" sz="2800" dirty="0" err="1">
                <a:solidFill>
                  <a:srgbClr val="5B2A79"/>
                </a:solidFill>
                <a:latin typeface="DM Sans"/>
              </a:rPr>
              <a:t>delle</a:t>
            </a:r>
            <a:r>
              <a:rPr lang="en-US" sz="2800" dirty="0">
                <a:solidFill>
                  <a:srgbClr val="5B2A79"/>
                </a:solidFill>
                <a:latin typeface="DM Sans"/>
              </a:rPr>
              <a:t> </a:t>
            </a:r>
            <a:r>
              <a:rPr lang="en-US" sz="2800" dirty="0" err="1">
                <a:solidFill>
                  <a:srgbClr val="5B2A79"/>
                </a:solidFill>
                <a:latin typeface="DM Sans"/>
              </a:rPr>
              <a:t>ragioni</a:t>
            </a:r>
            <a:r>
              <a:rPr lang="en-US" sz="2800" dirty="0">
                <a:solidFill>
                  <a:srgbClr val="5B2A79"/>
                </a:solidFill>
                <a:latin typeface="DM Sans"/>
              </a:rPr>
              <a:t> </a:t>
            </a:r>
            <a:r>
              <a:rPr lang="en-US" sz="2800" dirty="0" err="1">
                <a:solidFill>
                  <a:srgbClr val="5B2A79"/>
                </a:solidFill>
                <a:latin typeface="DM Sans"/>
              </a:rPr>
              <a:t>principali</a:t>
            </a:r>
            <a:r>
              <a:rPr lang="en-US" sz="2800" dirty="0">
                <a:solidFill>
                  <a:srgbClr val="5B2A79"/>
                </a:solidFill>
                <a:latin typeface="DM Sans"/>
              </a:rPr>
              <a:t> </a:t>
            </a:r>
            <a:r>
              <a:rPr lang="en-US" sz="2800" dirty="0" err="1">
                <a:solidFill>
                  <a:srgbClr val="5B2A79"/>
                </a:solidFill>
                <a:latin typeface="DM Sans"/>
              </a:rPr>
              <a:t>dei</a:t>
            </a:r>
            <a:r>
              <a:rPr lang="en-US" sz="2800" dirty="0">
                <a:solidFill>
                  <a:srgbClr val="5B2A79"/>
                </a:solidFill>
                <a:latin typeface="DM Sans"/>
              </a:rPr>
              <a:t> </a:t>
            </a:r>
            <a:r>
              <a:rPr lang="en-US" sz="2800" dirty="0" err="1">
                <a:solidFill>
                  <a:srgbClr val="5B2A79"/>
                </a:solidFill>
                <a:latin typeface="DM Sans"/>
              </a:rPr>
              <a:t>risultati</a:t>
            </a:r>
            <a:r>
              <a:rPr lang="en-US" sz="2800" dirty="0">
                <a:solidFill>
                  <a:srgbClr val="5B2A79"/>
                </a:solidFill>
                <a:latin typeface="DM Sans"/>
              </a:rPr>
              <a:t> </a:t>
            </a:r>
            <a:r>
              <a:rPr lang="en-US" sz="2800" dirty="0" err="1">
                <a:solidFill>
                  <a:srgbClr val="5B2A79"/>
                </a:solidFill>
                <a:latin typeface="DM Sans"/>
              </a:rPr>
              <a:t>scarsi</a:t>
            </a:r>
            <a:r>
              <a:rPr lang="en-US" sz="2800" dirty="0">
                <a:solidFill>
                  <a:srgbClr val="5B2A79"/>
                </a:solidFill>
                <a:latin typeface="DM Sans"/>
              </a:rPr>
              <a:t> </a:t>
            </a:r>
            <a:r>
              <a:rPr lang="en-US" sz="2800" dirty="0" err="1">
                <a:solidFill>
                  <a:srgbClr val="5B2A79"/>
                </a:solidFill>
                <a:latin typeface="DM Sans"/>
              </a:rPr>
              <a:t>ottenuti</a:t>
            </a:r>
            <a:r>
              <a:rPr lang="en-US" sz="2800" dirty="0">
                <a:solidFill>
                  <a:srgbClr val="5B2A79"/>
                </a:solidFill>
                <a:latin typeface="DM Sans"/>
              </a:rPr>
              <a:t> </a:t>
            </a:r>
            <a:r>
              <a:rPr lang="en-US" sz="2800" dirty="0" err="1">
                <a:solidFill>
                  <a:srgbClr val="5B2A79"/>
                </a:solidFill>
                <a:latin typeface="DM Sans"/>
              </a:rPr>
              <a:t>nel</a:t>
            </a:r>
            <a:r>
              <a:rPr lang="en-US" sz="2800" dirty="0">
                <a:solidFill>
                  <a:srgbClr val="5B2A79"/>
                </a:solidFill>
                <a:latin typeface="DM Sans"/>
              </a:rPr>
              <a:t> </a:t>
            </a:r>
            <a:r>
              <a:rPr lang="en-US" sz="2800" dirty="0" err="1">
                <a:solidFill>
                  <a:srgbClr val="5B2A79"/>
                </a:solidFill>
                <a:latin typeface="DM Sans"/>
              </a:rPr>
              <a:t>modello</a:t>
            </a:r>
            <a:r>
              <a:rPr lang="en-US" sz="2800" dirty="0">
                <a:solidFill>
                  <a:srgbClr val="5B2A79"/>
                </a:solidFill>
                <a:latin typeface="DM Sans"/>
              </a:rPr>
              <a:t>. I frame </a:t>
            </a:r>
            <a:r>
              <a:rPr lang="en-US" sz="2800" dirty="0" err="1">
                <a:solidFill>
                  <a:srgbClr val="5B2A79"/>
                </a:solidFill>
                <a:latin typeface="DM Sans"/>
              </a:rPr>
              <a:t>difettosi</a:t>
            </a:r>
            <a:r>
              <a:rPr lang="en-US" sz="2800" dirty="0">
                <a:solidFill>
                  <a:srgbClr val="5B2A79"/>
                </a:solidFill>
                <a:latin typeface="DM Sans"/>
              </a:rPr>
              <a:t>, con </a:t>
            </a:r>
            <a:r>
              <a:rPr lang="en-US" sz="2800" dirty="0" err="1">
                <a:solidFill>
                  <a:srgbClr val="5B2A79"/>
                </a:solidFill>
                <a:latin typeface="DM Sans"/>
              </a:rPr>
              <a:t>sfocature</a:t>
            </a:r>
            <a:r>
              <a:rPr lang="en-US" sz="2800" dirty="0">
                <a:solidFill>
                  <a:srgbClr val="5B2A79"/>
                </a:solidFill>
                <a:latin typeface="DM Sans"/>
              </a:rPr>
              <a:t>, </a:t>
            </a:r>
            <a:r>
              <a:rPr lang="en-US" sz="2800" dirty="0" err="1">
                <a:solidFill>
                  <a:srgbClr val="5B2A79"/>
                </a:solidFill>
                <a:latin typeface="DM Sans"/>
              </a:rPr>
              <a:t>distorsioni</a:t>
            </a:r>
            <a:r>
              <a:rPr lang="en-US" sz="2800" dirty="0">
                <a:solidFill>
                  <a:srgbClr val="5B2A79"/>
                </a:solidFill>
                <a:latin typeface="DM Sans"/>
              </a:rPr>
              <a:t> o </a:t>
            </a:r>
            <a:r>
              <a:rPr lang="en-US" sz="2800" dirty="0" err="1">
                <a:solidFill>
                  <a:srgbClr val="5B2A79"/>
                </a:solidFill>
                <a:latin typeface="DM Sans"/>
              </a:rPr>
              <a:t>rumore</a:t>
            </a:r>
            <a:r>
              <a:rPr lang="en-US" sz="2800" dirty="0">
                <a:solidFill>
                  <a:srgbClr val="5B2A79"/>
                </a:solidFill>
                <a:latin typeface="DM Sans"/>
              </a:rPr>
              <a:t>, </a:t>
            </a:r>
            <a:r>
              <a:rPr lang="en-US" sz="2800" dirty="0" err="1">
                <a:solidFill>
                  <a:srgbClr val="5B2A79"/>
                </a:solidFill>
                <a:latin typeface="DM Sans"/>
              </a:rPr>
              <a:t>rendono</a:t>
            </a:r>
            <a:r>
              <a:rPr lang="en-US" sz="2800" dirty="0">
                <a:solidFill>
                  <a:srgbClr val="5B2A79"/>
                </a:solidFill>
                <a:latin typeface="DM Sans"/>
              </a:rPr>
              <a:t> difficile al </a:t>
            </a:r>
            <a:r>
              <a:rPr lang="en-US" sz="2800" dirty="0" err="1">
                <a:solidFill>
                  <a:srgbClr val="5B2A79"/>
                </a:solidFill>
                <a:latin typeface="DM Sans"/>
              </a:rPr>
              <a:t>modello</a:t>
            </a:r>
            <a:r>
              <a:rPr lang="en-US" sz="2800" dirty="0">
                <a:solidFill>
                  <a:srgbClr val="5B2A79"/>
                </a:solidFill>
                <a:latin typeface="DM Sans"/>
              </a:rPr>
              <a:t> </a:t>
            </a:r>
            <a:r>
              <a:rPr lang="en-US" sz="2800" dirty="0" err="1">
                <a:solidFill>
                  <a:srgbClr val="5B2A79"/>
                </a:solidFill>
                <a:latin typeface="DM Sans"/>
              </a:rPr>
              <a:t>riconoscere</a:t>
            </a:r>
            <a:r>
              <a:rPr lang="en-US" sz="2800" dirty="0">
                <a:solidFill>
                  <a:srgbClr val="5B2A79"/>
                </a:solidFill>
                <a:latin typeface="DM Sans"/>
              </a:rPr>
              <a:t> </a:t>
            </a:r>
            <a:r>
              <a:rPr lang="en-US" sz="2800" dirty="0" err="1">
                <a:solidFill>
                  <a:srgbClr val="5B2A79"/>
                </a:solidFill>
                <a:latin typeface="DM Sans"/>
              </a:rPr>
              <a:t>i</a:t>
            </a:r>
            <a:r>
              <a:rPr lang="en-US" sz="2800" dirty="0">
                <a:solidFill>
                  <a:srgbClr val="5B2A79"/>
                </a:solidFill>
                <a:latin typeface="DM Sans"/>
              </a:rPr>
              <a:t> pattern </a:t>
            </a:r>
            <a:r>
              <a:rPr lang="en-US" sz="2800" dirty="0" err="1">
                <a:solidFill>
                  <a:srgbClr val="5B2A79"/>
                </a:solidFill>
                <a:latin typeface="DM Sans"/>
              </a:rPr>
              <a:t>correttamente</a:t>
            </a:r>
            <a:r>
              <a:rPr lang="en-US" sz="2800" dirty="0">
                <a:solidFill>
                  <a:srgbClr val="5B2A79"/>
                </a:solidFill>
                <a:latin typeface="DM Sans"/>
              </a:rPr>
              <a:t> e fare </a:t>
            </a:r>
            <a:r>
              <a:rPr lang="en-US" sz="2800" dirty="0" err="1">
                <a:solidFill>
                  <a:srgbClr val="5B2A79"/>
                </a:solidFill>
                <a:latin typeface="DM Sans"/>
              </a:rPr>
              <a:t>previsioni</a:t>
            </a:r>
            <a:r>
              <a:rPr lang="en-US" sz="2800" dirty="0">
                <a:solidFill>
                  <a:srgbClr val="5B2A79"/>
                </a:solidFill>
                <a:latin typeface="DM Sans"/>
              </a:rPr>
              <a:t> accurate. </a:t>
            </a:r>
          </a:p>
          <a:p>
            <a:pPr>
              <a:lnSpc>
                <a:spcPts val="3436"/>
              </a:lnSpc>
            </a:pPr>
            <a:endParaRPr lang="en-US" sz="2800" dirty="0">
              <a:solidFill>
                <a:srgbClr val="5B2A79"/>
              </a:solidFill>
              <a:latin typeface="DM Sans"/>
            </a:endParaRPr>
          </a:p>
          <a:p>
            <a:pPr>
              <a:lnSpc>
                <a:spcPts val="3436"/>
              </a:lnSpc>
            </a:pPr>
            <a:r>
              <a:rPr lang="en-US" sz="2800" dirty="0" err="1">
                <a:solidFill>
                  <a:srgbClr val="5B2A79"/>
                </a:solidFill>
                <a:latin typeface="DM Sans"/>
              </a:rPr>
              <a:t>Un'altra</a:t>
            </a:r>
            <a:r>
              <a:rPr lang="en-US" sz="2800" dirty="0">
                <a:solidFill>
                  <a:srgbClr val="5B2A79"/>
                </a:solidFill>
                <a:latin typeface="DM Sans"/>
              </a:rPr>
              <a:t> </a:t>
            </a:r>
            <a:r>
              <a:rPr lang="en-US" sz="2800" dirty="0" err="1">
                <a:solidFill>
                  <a:srgbClr val="5B2A79"/>
                </a:solidFill>
                <a:latin typeface="DM Sans"/>
              </a:rPr>
              <a:t>sfida</a:t>
            </a:r>
            <a:r>
              <a:rPr lang="en-US" sz="2800" dirty="0">
                <a:solidFill>
                  <a:srgbClr val="5B2A79"/>
                </a:solidFill>
                <a:latin typeface="DM Sans"/>
              </a:rPr>
              <a:t> è la </a:t>
            </a:r>
            <a:r>
              <a:rPr lang="en-US" sz="2800" dirty="0" err="1">
                <a:solidFill>
                  <a:srgbClr val="5B2A79"/>
                </a:solidFill>
                <a:latin typeface="DM Sans"/>
              </a:rPr>
              <a:t>gestione</a:t>
            </a:r>
            <a:r>
              <a:rPr lang="en-US" sz="2800" dirty="0">
                <a:solidFill>
                  <a:srgbClr val="5B2A79"/>
                </a:solidFill>
                <a:latin typeface="DM Sans"/>
              </a:rPr>
              <a:t> del </a:t>
            </a:r>
            <a:r>
              <a:rPr lang="en-US" sz="2800" dirty="0" err="1">
                <a:solidFill>
                  <a:srgbClr val="5B2A79"/>
                </a:solidFill>
                <a:latin typeface="DM Sans"/>
              </a:rPr>
              <a:t>carico</a:t>
            </a:r>
            <a:r>
              <a:rPr lang="en-US" sz="2800" dirty="0">
                <a:solidFill>
                  <a:srgbClr val="5B2A79"/>
                </a:solidFill>
                <a:latin typeface="DM Sans"/>
              </a:rPr>
              <a:t> </a:t>
            </a:r>
            <a:r>
              <a:rPr lang="en-US" sz="2800" dirty="0" err="1">
                <a:solidFill>
                  <a:srgbClr val="5B2A79"/>
                </a:solidFill>
                <a:latin typeface="DM Sans"/>
              </a:rPr>
              <a:t>computazionale</a:t>
            </a:r>
            <a:r>
              <a:rPr lang="en-US" sz="2800" dirty="0">
                <a:solidFill>
                  <a:srgbClr val="5B2A79"/>
                </a:solidFill>
                <a:latin typeface="DM Sans"/>
              </a:rPr>
              <a:t>. Con un </a:t>
            </a:r>
            <a:r>
              <a:rPr lang="en-US" sz="2800" dirty="0" err="1">
                <a:solidFill>
                  <a:srgbClr val="5B2A79"/>
                </a:solidFill>
                <a:latin typeface="DM Sans"/>
              </a:rPr>
              <a:t>elevato</a:t>
            </a:r>
            <a:r>
              <a:rPr lang="en-US" sz="2800" dirty="0">
                <a:solidFill>
                  <a:srgbClr val="5B2A79"/>
                </a:solidFill>
                <a:latin typeface="DM Sans"/>
              </a:rPr>
              <a:t> </a:t>
            </a:r>
            <a:r>
              <a:rPr lang="en-US" sz="2800" dirty="0" err="1">
                <a:solidFill>
                  <a:srgbClr val="5B2A79"/>
                </a:solidFill>
                <a:latin typeface="DM Sans"/>
              </a:rPr>
              <a:t>numero</a:t>
            </a:r>
            <a:r>
              <a:rPr lang="en-US" sz="2800" dirty="0">
                <a:solidFill>
                  <a:srgbClr val="5B2A79"/>
                </a:solidFill>
                <a:latin typeface="DM Sans"/>
              </a:rPr>
              <a:t> di frame per </a:t>
            </a:r>
            <a:r>
              <a:rPr lang="en-US" sz="2800" dirty="0" err="1">
                <a:solidFill>
                  <a:srgbClr val="5B2A79"/>
                </a:solidFill>
                <a:latin typeface="DM Sans"/>
              </a:rPr>
              <a:t>singolo</a:t>
            </a:r>
            <a:r>
              <a:rPr lang="en-US" sz="2800" dirty="0">
                <a:solidFill>
                  <a:srgbClr val="5B2A79"/>
                </a:solidFill>
                <a:latin typeface="DM Sans"/>
              </a:rPr>
              <a:t> video, </a:t>
            </a:r>
            <a:r>
              <a:rPr lang="en-US" sz="2800" dirty="0" err="1">
                <a:solidFill>
                  <a:srgbClr val="5B2A79"/>
                </a:solidFill>
                <a:latin typeface="DM Sans"/>
              </a:rPr>
              <a:t>che</a:t>
            </a:r>
            <a:r>
              <a:rPr lang="en-US" sz="2800" dirty="0">
                <a:solidFill>
                  <a:srgbClr val="5B2A79"/>
                </a:solidFill>
                <a:latin typeface="DM Sans"/>
              </a:rPr>
              <a:t> </a:t>
            </a:r>
            <a:r>
              <a:rPr lang="en-US" sz="2800" dirty="0" err="1">
                <a:solidFill>
                  <a:srgbClr val="5B2A79"/>
                </a:solidFill>
                <a:latin typeface="DM Sans"/>
              </a:rPr>
              <a:t>può</a:t>
            </a:r>
            <a:r>
              <a:rPr lang="en-US" sz="2800" dirty="0">
                <a:solidFill>
                  <a:srgbClr val="5B2A79"/>
                </a:solidFill>
                <a:latin typeface="DM Sans"/>
              </a:rPr>
              <a:t> </a:t>
            </a:r>
            <a:r>
              <a:rPr lang="en-US" sz="2800" dirty="0" err="1">
                <a:solidFill>
                  <a:srgbClr val="5B2A79"/>
                </a:solidFill>
                <a:latin typeface="DM Sans"/>
              </a:rPr>
              <a:t>arrivare</a:t>
            </a:r>
            <a:r>
              <a:rPr lang="en-US" sz="2800" dirty="0">
                <a:solidFill>
                  <a:srgbClr val="5B2A79"/>
                </a:solidFill>
                <a:latin typeface="DM Sans"/>
              </a:rPr>
              <a:t> a 250 o 300, il </a:t>
            </a:r>
            <a:r>
              <a:rPr lang="en-US" sz="2800" dirty="0" err="1">
                <a:solidFill>
                  <a:srgbClr val="5B2A79"/>
                </a:solidFill>
                <a:latin typeface="DM Sans"/>
              </a:rPr>
              <a:t>processo</a:t>
            </a:r>
            <a:r>
              <a:rPr lang="en-US" sz="2800" dirty="0">
                <a:solidFill>
                  <a:srgbClr val="5B2A79"/>
                </a:solidFill>
                <a:latin typeface="DM Sans"/>
              </a:rPr>
              <a:t> di </a:t>
            </a:r>
            <a:r>
              <a:rPr lang="en-US" sz="2800" dirty="0" err="1">
                <a:solidFill>
                  <a:srgbClr val="5B2A79"/>
                </a:solidFill>
                <a:latin typeface="DM Sans"/>
              </a:rPr>
              <a:t>analisi</a:t>
            </a:r>
            <a:r>
              <a:rPr lang="en-US" sz="2800" dirty="0">
                <a:solidFill>
                  <a:srgbClr val="5B2A79"/>
                </a:solidFill>
                <a:latin typeface="DM Sans"/>
              </a:rPr>
              <a:t> e </a:t>
            </a:r>
            <a:r>
              <a:rPr lang="en-US" sz="2800" dirty="0" err="1">
                <a:solidFill>
                  <a:srgbClr val="5B2A79"/>
                </a:solidFill>
                <a:latin typeface="DM Sans"/>
              </a:rPr>
              <a:t>classificazione</a:t>
            </a:r>
            <a:r>
              <a:rPr lang="en-US" sz="2800" dirty="0">
                <a:solidFill>
                  <a:srgbClr val="5B2A79"/>
                </a:solidFill>
                <a:latin typeface="DM Sans"/>
              </a:rPr>
              <a:t> </a:t>
            </a:r>
            <a:r>
              <a:rPr lang="en-US" sz="2800" dirty="0" err="1">
                <a:solidFill>
                  <a:srgbClr val="5B2A79"/>
                </a:solidFill>
                <a:latin typeface="DM Sans"/>
              </a:rPr>
              <a:t>richiede</a:t>
            </a:r>
            <a:r>
              <a:rPr lang="en-US" sz="2800" dirty="0">
                <a:solidFill>
                  <a:srgbClr val="5B2A79"/>
                </a:solidFill>
                <a:latin typeface="DM Sans"/>
              </a:rPr>
              <a:t> </a:t>
            </a:r>
            <a:r>
              <a:rPr lang="en-US" sz="2800" dirty="0" err="1">
                <a:solidFill>
                  <a:srgbClr val="5B2A79"/>
                </a:solidFill>
                <a:latin typeface="DM Sans"/>
              </a:rPr>
              <a:t>una</a:t>
            </a:r>
            <a:r>
              <a:rPr lang="en-US" sz="2800" dirty="0">
                <a:solidFill>
                  <a:srgbClr val="5B2A79"/>
                </a:solidFill>
                <a:latin typeface="DM Sans"/>
              </a:rPr>
              <a:t> </a:t>
            </a:r>
            <a:r>
              <a:rPr lang="en-US" sz="2800" dirty="0" err="1">
                <a:solidFill>
                  <a:srgbClr val="5B2A79"/>
                </a:solidFill>
                <a:latin typeface="DM Sans"/>
              </a:rPr>
              <a:t>notevole</a:t>
            </a:r>
            <a:r>
              <a:rPr lang="en-US" sz="2800" dirty="0">
                <a:solidFill>
                  <a:srgbClr val="5B2A79"/>
                </a:solidFill>
                <a:latin typeface="DM Sans"/>
              </a:rPr>
              <a:t> </a:t>
            </a:r>
            <a:r>
              <a:rPr lang="en-US" sz="2800" dirty="0" err="1">
                <a:solidFill>
                  <a:srgbClr val="5B2A79"/>
                </a:solidFill>
                <a:latin typeface="DM Sans"/>
              </a:rPr>
              <a:t>quantità</a:t>
            </a:r>
            <a:r>
              <a:rPr lang="en-US" sz="2800" dirty="0">
                <a:solidFill>
                  <a:srgbClr val="5B2A79"/>
                </a:solidFill>
                <a:latin typeface="DM Sans"/>
              </a:rPr>
              <a:t> di </a:t>
            </a:r>
            <a:r>
              <a:rPr lang="en-US" sz="2800" dirty="0" err="1">
                <a:solidFill>
                  <a:srgbClr val="5B2A79"/>
                </a:solidFill>
                <a:latin typeface="DM Sans"/>
              </a:rPr>
              <a:t>risorse</a:t>
            </a:r>
            <a:r>
              <a:rPr lang="en-US" sz="2800" dirty="0">
                <a:solidFill>
                  <a:srgbClr val="5B2A79"/>
                </a:solidFill>
                <a:latin typeface="DM Sans"/>
              </a:rPr>
              <a:t> </a:t>
            </a:r>
            <a:r>
              <a:rPr lang="en-US" sz="2800" dirty="0" err="1">
                <a:solidFill>
                  <a:srgbClr val="5B2A79"/>
                </a:solidFill>
                <a:latin typeface="DM Sans"/>
              </a:rPr>
              <a:t>computazionali</a:t>
            </a:r>
            <a:r>
              <a:rPr lang="en-US" sz="2800" dirty="0">
                <a:solidFill>
                  <a:srgbClr val="5B2A79"/>
                </a:solidFill>
                <a:latin typeface="DM Sans"/>
              </a:rPr>
              <a:t>. 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60177" y="1028700"/>
            <a:ext cx="6713320" cy="4673113"/>
          </a:xfrm>
          <a:custGeom>
            <a:avLst/>
            <a:gdLst/>
            <a:ahLst/>
            <a:cxnLst/>
            <a:rect l="l" t="t" r="r" b="b"/>
            <a:pathLst>
              <a:path w="6713320" h="4673113">
                <a:moveTo>
                  <a:pt x="0" y="0"/>
                </a:moveTo>
                <a:lnTo>
                  <a:pt x="6713320" y="0"/>
                </a:lnTo>
                <a:lnTo>
                  <a:pt x="6713320" y="4673113"/>
                </a:lnTo>
                <a:lnTo>
                  <a:pt x="0" y="46731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293" t="-9647"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Freeform 3"/>
          <p:cNvSpPr/>
          <p:nvPr/>
        </p:nvSpPr>
        <p:spPr>
          <a:xfrm>
            <a:off x="8458172" y="3583528"/>
            <a:ext cx="8987319" cy="5674772"/>
          </a:xfrm>
          <a:custGeom>
            <a:avLst/>
            <a:gdLst/>
            <a:ahLst/>
            <a:cxnLst/>
            <a:rect l="l" t="t" r="r" b="b"/>
            <a:pathLst>
              <a:path w="8987319" h="5674772">
                <a:moveTo>
                  <a:pt x="0" y="0"/>
                </a:moveTo>
                <a:lnTo>
                  <a:pt x="8987319" y="0"/>
                </a:lnTo>
                <a:lnTo>
                  <a:pt x="8987319" y="5674772"/>
                </a:lnTo>
                <a:lnTo>
                  <a:pt x="0" y="56747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4" name="TextBox 4"/>
          <p:cNvSpPr txBox="1"/>
          <p:nvPr/>
        </p:nvSpPr>
        <p:spPr>
          <a:xfrm>
            <a:off x="1976230" y="5812450"/>
            <a:ext cx="5281215" cy="7727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>
                <a:solidFill>
                  <a:srgbClr val="5B2A79"/>
                </a:solidFill>
                <a:latin typeface="DM Sans"/>
              </a:rPr>
              <a:t>Dataset non preprocessato con resize dei frame da 128 a 192</a:t>
            </a:r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04BDEA75-0451-B2DF-507F-0C67EFAE7D7C}"/>
              </a:ext>
            </a:extLst>
          </p:cNvPr>
          <p:cNvSpPr txBox="1"/>
          <p:nvPr/>
        </p:nvSpPr>
        <p:spPr>
          <a:xfrm>
            <a:off x="8763000" y="1714500"/>
            <a:ext cx="11163300" cy="12676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349"/>
              </a:lnSpc>
            </a:pPr>
            <a:r>
              <a:rPr lang="en-US" sz="7200" dirty="0" err="1">
                <a:solidFill>
                  <a:srgbClr val="5B2A79"/>
                </a:solidFill>
                <a:latin typeface="Hatton Bold"/>
              </a:rPr>
              <a:t>Analisi</a:t>
            </a:r>
            <a:r>
              <a:rPr lang="en-US" sz="7200" dirty="0">
                <a:solidFill>
                  <a:srgbClr val="5B2A79"/>
                </a:solidFill>
                <a:latin typeface="Hatton Bold"/>
              </a:rPr>
              <a:t> </a:t>
            </a:r>
            <a:r>
              <a:rPr lang="en-US" sz="7200" dirty="0" err="1">
                <a:solidFill>
                  <a:srgbClr val="5B2A79"/>
                </a:solidFill>
                <a:latin typeface="Hatton Bold"/>
              </a:rPr>
              <a:t>della</a:t>
            </a:r>
            <a:r>
              <a:rPr lang="en-US" sz="7200" dirty="0">
                <a:solidFill>
                  <a:srgbClr val="5B2A79"/>
                </a:solidFill>
                <a:latin typeface="Hatton Bold"/>
              </a:rPr>
              <a:t> size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981075"/>
            <a:ext cx="11170620" cy="12984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349"/>
              </a:lnSpc>
            </a:pPr>
            <a:r>
              <a:rPr lang="en-US" sz="7200" dirty="0" err="1">
                <a:solidFill>
                  <a:srgbClr val="5B2A79"/>
                </a:solidFill>
                <a:latin typeface="Hatton Bold"/>
              </a:rPr>
              <a:t>Considerazioni</a:t>
            </a:r>
            <a:endParaRPr lang="en-US" sz="8000" dirty="0">
              <a:solidFill>
                <a:srgbClr val="5B2A79"/>
              </a:solidFill>
              <a:latin typeface="Hatton Bold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028700" y="2628900"/>
            <a:ext cx="15662663" cy="49276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50"/>
              </a:lnSpc>
            </a:pPr>
            <a:r>
              <a:rPr lang="en-US" sz="2800" dirty="0">
                <a:solidFill>
                  <a:srgbClr val="5B2A79"/>
                </a:solidFill>
                <a:latin typeface="DM Sans"/>
              </a:rPr>
              <a:t>È </a:t>
            </a:r>
            <a:r>
              <a:rPr lang="en-US" sz="2800" dirty="0" err="1">
                <a:solidFill>
                  <a:srgbClr val="5B2A79"/>
                </a:solidFill>
                <a:latin typeface="DM Sans"/>
              </a:rPr>
              <a:t>stata</a:t>
            </a:r>
            <a:r>
              <a:rPr lang="en-US" sz="2800" dirty="0">
                <a:solidFill>
                  <a:srgbClr val="5B2A79"/>
                </a:solidFill>
                <a:latin typeface="DM Sans"/>
              </a:rPr>
              <a:t> </a:t>
            </a:r>
            <a:r>
              <a:rPr lang="en-US" sz="2800" dirty="0" err="1">
                <a:solidFill>
                  <a:srgbClr val="5B2A79"/>
                </a:solidFill>
                <a:latin typeface="DM Sans"/>
              </a:rPr>
              <a:t>dedicata</a:t>
            </a:r>
            <a:r>
              <a:rPr lang="en-US" sz="2800" dirty="0">
                <a:solidFill>
                  <a:srgbClr val="5B2A79"/>
                </a:solidFill>
                <a:latin typeface="DM Sans"/>
              </a:rPr>
              <a:t> </a:t>
            </a:r>
            <a:r>
              <a:rPr lang="en-US" sz="2800" dirty="0" err="1">
                <a:solidFill>
                  <a:srgbClr val="5B2A79"/>
                </a:solidFill>
                <a:latin typeface="DM Sans"/>
              </a:rPr>
              <a:t>molta</a:t>
            </a:r>
            <a:r>
              <a:rPr lang="en-US" sz="2800" dirty="0">
                <a:solidFill>
                  <a:srgbClr val="5B2A79"/>
                </a:solidFill>
                <a:latin typeface="DM Sans"/>
              </a:rPr>
              <a:t> </a:t>
            </a:r>
            <a:r>
              <a:rPr lang="en-US" sz="2800" dirty="0" err="1">
                <a:solidFill>
                  <a:srgbClr val="5B2A79"/>
                </a:solidFill>
                <a:latin typeface="DM Sans"/>
              </a:rPr>
              <a:t>attenzione</a:t>
            </a:r>
            <a:r>
              <a:rPr lang="en-US" sz="2800" dirty="0">
                <a:solidFill>
                  <a:srgbClr val="5B2A79"/>
                </a:solidFill>
                <a:latin typeface="DM Sans"/>
              </a:rPr>
              <a:t> </a:t>
            </a:r>
            <a:r>
              <a:rPr lang="en-US" sz="2800" dirty="0" err="1">
                <a:solidFill>
                  <a:srgbClr val="5B2A79"/>
                </a:solidFill>
                <a:latin typeface="DM Sans"/>
              </a:rPr>
              <a:t>all’operazione</a:t>
            </a:r>
            <a:r>
              <a:rPr lang="en-US" sz="2800" dirty="0">
                <a:solidFill>
                  <a:srgbClr val="5B2A79"/>
                </a:solidFill>
                <a:latin typeface="DM Sans"/>
              </a:rPr>
              <a:t> di preprocessing </a:t>
            </a:r>
            <a:r>
              <a:rPr lang="en-US" sz="2800" dirty="0" err="1">
                <a:solidFill>
                  <a:srgbClr val="5B2A79"/>
                </a:solidFill>
                <a:latin typeface="DM Sans"/>
              </a:rPr>
              <a:t>dei</a:t>
            </a:r>
            <a:r>
              <a:rPr lang="en-US" sz="2800" dirty="0">
                <a:solidFill>
                  <a:srgbClr val="5B2A79"/>
                </a:solidFill>
                <a:latin typeface="DM Sans"/>
              </a:rPr>
              <a:t> frame, e per </a:t>
            </a:r>
            <a:r>
              <a:rPr lang="en-US" sz="2800" dirty="0" err="1">
                <a:solidFill>
                  <a:srgbClr val="5B2A79"/>
                </a:solidFill>
                <a:latin typeface="DM Sans"/>
              </a:rPr>
              <a:t>questo</a:t>
            </a:r>
            <a:r>
              <a:rPr lang="en-US" sz="2800" dirty="0">
                <a:solidFill>
                  <a:srgbClr val="5B2A79"/>
                </a:solidFill>
                <a:latin typeface="DM Sans"/>
              </a:rPr>
              <a:t> </a:t>
            </a:r>
            <a:r>
              <a:rPr lang="en-US" sz="2800" dirty="0" err="1">
                <a:solidFill>
                  <a:srgbClr val="5B2A79"/>
                </a:solidFill>
                <a:latin typeface="DM Sans"/>
              </a:rPr>
              <a:t>motivo</a:t>
            </a:r>
            <a:r>
              <a:rPr lang="en-US" sz="2800" dirty="0">
                <a:solidFill>
                  <a:srgbClr val="5B2A79"/>
                </a:solidFill>
                <a:latin typeface="DM Sans"/>
              </a:rPr>
              <a:t> è </a:t>
            </a:r>
            <a:r>
              <a:rPr lang="en-US" sz="2800" dirty="0" err="1">
                <a:solidFill>
                  <a:srgbClr val="5B2A79"/>
                </a:solidFill>
                <a:latin typeface="DM Sans"/>
              </a:rPr>
              <a:t>stato</a:t>
            </a:r>
            <a:r>
              <a:rPr lang="en-US" sz="2800" dirty="0">
                <a:solidFill>
                  <a:srgbClr val="5B2A79"/>
                </a:solidFill>
                <a:latin typeface="DM Sans"/>
              </a:rPr>
              <a:t> </a:t>
            </a:r>
            <a:r>
              <a:rPr lang="en-US" sz="2800" dirty="0" err="1">
                <a:solidFill>
                  <a:srgbClr val="5B2A79"/>
                </a:solidFill>
                <a:latin typeface="DM Sans"/>
              </a:rPr>
              <a:t>deciso</a:t>
            </a:r>
            <a:r>
              <a:rPr lang="en-US" sz="2800" dirty="0">
                <a:solidFill>
                  <a:srgbClr val="5B2A79"/>
                </a:solidFill>
                <a:latin typeface="DM Sans"/>
              </a:rPr>
              <a:t> di </a:t>
            </a:r>
            <a:r>
              <a:rPr lang="en-US" sz="2800" dirty="0" err="1">
                <a:solidFill>
                  <a:srgbClr val="5B2A79"/>
                </a:solidFill>
                <a:latin typeface="DM Sans"/>
              </a:rPr>
              <a:t>applicarlo</a:t>
            </a:r>
            <a:r>
              <a:rPr lang="en-US" sz="2800" dirty="0">
                <a:solidFill>
                  <a:srgbClr val="5B2A79"/>
                </a:solidFill>
                <a:latin typeface="DM Sans"/>
              </a:rPr>
              <a:t> </a:t>
            </a:r>
            <a:r>
              <a:rPr lang="en-US" sz="2800" dirty="0" err="1">
                <a:solidFill>
                  <a:srgbClr val="5B2A79"/>
                </a:solidFill>
                <a:latin typeface="DM Sans"/>
              </a:rPr>
              <a:t>sul</a:t>
            </a:r>
            <a:r>
              <a:rPr lang="en-US" sz="2800" dirty="0">
                <a:solidFill>
                  <a:srgbClr val="5B2A79"/>
                </a:solidFill>
                <a:latin typeface="DM Sans"/>
              </a:rPr>
              <a:t> dataset ed </a:t>
            </a:r>
            <a:r>
              <a:rPr lang="en-US" sz="2800" dirty="0" err="1">
                <a:solidFill>
                  <a:srgbClr val="5B2A79"/>
                </a:solidFill>
                <a:latin typeface="DM Sans"/>
              </a:rPr>
              <a:t>effettuare</a:t>
            </a:r>
            <a:r>
              <a:rPr lang="en-US" sz="2800" dirty="0">
                <a:solidFill>
                  <a:srgbClr val="5B2A79"/>
                </a:solidFill>
                <a:latin typeface="DM Sans"/>
              </a:rPr>
              <a:t> </a:t>
            </a:r>
            <a:r>
              <a:rPr lang="en-US" sz="2800" dirty="0" err="1">
                <a:solidFill>
                  <a:srgbClr val="5B2A79"/>
                </a:solidFill>
                <a:latin typeface="DM Sans"/>
              </a:rPr>
              <a:t>dei</a:t>
            </a:r>
            <a:r>
              <a:rPr lang="en-US" sz="2800" dirty="0">
                <a:solidFill>
                  <a:srgbClr val="5B2A79"/>
                </a:solidFill>
                <a:latin typeface="DM Sans"/>
              </a:rPr>
              <a:t> test </a:t>
            </a:r>
            <a:r>
              <a:rPr lang="en-US" sz="2800" dirty="0" err="1">
                <a:solidFill>
                  <a:srgbClr val="5B2A79"/>
                </a:solidFill>
                <a:latin typeface="DM Sans"/>
              </a:rPr>
              <a:t>sul</a:t>
            </a:r>
            <a:r>
              <a:rPr lang="en-US" sz="2800" dirty="0">
                <a:solidFill>
                  <a:srgbClr val="5B2A79"/>
                </a:solidFill>
                <a:latin typeface="DM Sans"/>
              </a:rPr>
              <a:t> </a:t>
            </a:r>
            <a:r>
              <a:rPr lang="en-US" sz="2800" dirty="0" err="1">
                <a:solidFill>
                  <a:srgbClr val="5B2A79"/>
                </a:solidFill>
                <a:latin typeface="DM Sans"/>
              </a:rPr>
              <a:t>numero</a:t>
            </a:r>
            <a:r>
              <a:rPr lang="en-US" sz="2800" dirty="0">
                <a:solidFill>
                  <a:srgbClr val="5B2A79"/>
                </a:solidFill>
                <a:latin typeface="DM Sans"/>
              </a:rPr>
              <a:t> di frame da </a:t>
            </a:r>
            <a:r>
              <a:rPr lang="en-US" sz="2800" dirty="0" err="1">
                <a:solidFill>
                  <a:srgbClr val="5B2A79"/>
                </a:solidFill>
                <a:latin typeface="DM Sans"/>
              </a:rPr>
              <a:t>fornire</a:t>
            </a:r>
            <a:r>
              <a:rPr lang="en-US" sz="2800" dirty="0">
                <a:solidFill>
                  <a:srgbClr val="5B2A79"/>
                </a:solidFill>
                <a:latin typeface="DM Sans"/>
              </a:rPr>
              <a:t> </a:t>
            </a:r>
            <a:r>
              <a:rPr lang="en-US" sz="2800" dirty="0" err="1">
                <a:solidFill>
                  <a:srgbClr val="5B2A79"/>
                </a:solidFill>
                <a:latin typeface="DM Sans"/>
              </a:rPr>
              <a:t>alla</a:t>
            </a:r>
            <a:r>
              <a:rPr lang="en-US" sz="2800" dirty="0">
                <a:solidFill>
                  <a:srgbClr val="5B2A79"/>
                </a:solidFill>
                <a:latin typeface="DM Sans"/>
              </a:rPr>
              <a:t> rete. I due test </a:t>
            </a:r>
            <a:r>
              <a:rPr lang="en-US" sz="2800" dirty="0" err="1">
                <a:solidFill>
                  <a:srgbClr val="5B2A79"/>
                </a:solidFill>
                <a:latin typeface="DM Sans"/>
              </a:rPr>
              <a:t>principali</a:t>
            </a:r>
            <a:r>
              <a:rPr lang="en-US" sz="2800" dirty="0">
                <a:solidFill>
                  <a:srgbClr val="5B2A79"/>
                </a:solidFill>
                <a:latin typeface="DM Sans"/>
              </a:rPr>
              <a:t> </a:t>
            </a:r>
            <a:r>
              <a:rPr lang="en-US" sz="2800" dirty="0" err="1">
                <a:solidFill>
                  <a:srgbClr val="5B2A79"/>
                </a:solidFill>
                <a:latin typeface="DM Sans"/>
              </a:rPr>
              <a:t>effettuati</a:t>
            </a:r>
            <a:r>
              <a:rPr lang="en-US" sz="2800" dirty="0">
                <a:solidFill>
                  <a:srgbClr val="5B2A79"/>
                </a:solidFill>
                <a:latin typeface="DM Sans"/>
              </a:rPr>
              <a:t> </a:t>
            </a:r>
            <a:r>
              <a:rPr lang="en-US" sz="2800" dirty="0" err="1">
                <a:solidFill>
                  <a:srgbClr val="5B2A79"/>
                </a:solidFill>
                <a:latin typeface="DM Sans"/>
              </a:rPr>
              <a:t>sono</a:t>
            </a:r>
            <a:r>
              <a:rPr lang="en-US" sz="2800" dirty="0">
                <a:solidFill>
                  <a:srgbClr val="5B2A79"/>
                </a:solidFill>
                <a:latin typeface="DM Sans"/>
              </a:rPr>
              <a:t> </a:t>
            </a:r>
            <a:r>
              <a:rPr lang="en-US" sz="2800" dirty="0" err="1">
                <a:solidFill>
                  <a:srgbClr val="5B2A79"/>
                </a:solidFill>
                <a:latin typeface="DM Sans"/>
              </a:rPr>
              <a:t>i</a:t>
            </a:r>
            <a:r>
              <a:rPr lang="en-US" sz="2800" dirty="0">
                <a:solidFill>
                  <a:srgbClr val="5B2A79"/>
                </a:solidFill>
                <a:latin typeface="DM Sans"/>
              </a:rPr>
              <a:t> </a:t>
            </a:r>
            <a:r>
              <a:rPr lang="en-US" sz="2800" dirty="0" err="1">
                <a:solidFill>
                  <a:srgbClr val="5B2A79"/>
                </a:solidFill>
                <a:latin typeface="DM Sans"/>
              </a:rPr>
              <a:t>seguenti</a:t>
            </a:r>
            <a:r>
              <a:rPr lang="en-US" sz="2800" dirty="0">
                <a:solidFill>
                  <a:srgbClr val="5B2A79"/>
                </a:solidFill>
                <a:latin typeface="DM Sans"/>
              </a:rPr>
              <a:t>: </a:t>
            </a:r>
          </a:p>
          <a:p>
            <a:pPr>
              <a:lnSpc>
                <a:spcPts val="3450"/>
              </a:lnSpc>
            </a:pPr>
            <a:endParaRPr lang="en-US" sz="2800" dirty="0">
              <a:solidFill>
                <a:srgbClr val="5B2A79"/>
              </a:solidFill>
              <a:latin typeface="DM Sans"/>
            </a:endParaRPr>
          </a:p>
          <a:p>
            <a:pPr marL="647700" lvl="1" indent="-323850">
              <a:lnSpc>
                <a:spcPts val="3450"/>
              </a:lnSpc>
              <a:buFont typeface="Arial"/>
              <a:buChar char="•"/>
            </a:pPr>
            <a:r>
              <a:rPr lang="en-US" sz="2800" dirty="0">
                <a:solidFill>
                  <a:srgbClr val="5B2A79"/>
                </a:solidFill>
                <a:latin typeface="DM Sans"/>
              </a:rPr>
              <a:t>Nel primo test </a:t>
            </a:r>
            <a:r>
              <a:rPr lang="en-US" sz="2800" dirty="0" err="1">
                <a:solidFill>
                  <a:srgbClr val="5B2A79"/>
                </a:solidFill>
                <a:latin typeface="DM Sans"/>
              </a:rPr>
              <a:t>sono</a:t>
            </a:r>
            <a:r>
              <a:rPr lang="en-US" sz="2800" dirty="0">
                <a:solidFill>
                  <a:srgbClr val="5B2A79"/>
                </a:solidFill>
                <a:latin typeface="DM Sans"/>
              </a:rPr>
              <a:t> </a:t>
            </a:r>
            <a:r>
              <a:rPr lang="en-US" sz="2800" dirty="0" err="1">
                <a:solidFill>
                  <a:srgbClr val="5B2A79"/>
                </a:solidFill>
                <a:latin typeface="DM Sans"/>
              </a:rPr>
              <a:t>stati</a:t>
            </a:r>
            <a:r>
              <a:rPr lang="en-US" sz="2800" dirty="0">
                <a:solidFill>
                  <a:srgbClr val="5B2A79"/>
                </a:solidFill>
                <a:latin typeface="DM Sans"/>
              </a:rPr>
              <a:t> </a:t>
            </a:r>
            <a:r>
              <a:rPr lang="en-US" sz="2800" dirty="0" err="1">
                <a:solidFill>
                  <a:srgbClr val="5B2A79"/>
                </a:solidFill>
                <a:latin typeface="DM Sans"/>
              </a:rPr>
              <a:t>utilizzati</a:t>
            </a:r>
            <a:r>
              <a:rPr lang="en-US" sz="2800" dirty="0">
                <a:solidFill>
                  <a:srgbClr val="5B2A79"/>
                </a:solidFill>
                <a:latin typeface="DM Sans"/>
              </a:rPr>
              <a:t> 30 frame per </a:t>
            </a:r>
            <a:r>
              <a:rPr lang="en-US" sz="2800" dirty="0" err="1">
                <a:solidFill>
                  <a:srgbClr val="5B2A79"/>
                </a:solidFill>
                <a:latin typeface="DM Sans"/>
              </a:rPr>
              <a:t>ciascun</a:t>
            </a:r>
            <a:r>
              <a:rPr lang="en-US" sz="2800" dirty="0">
                <a:solidFill>
                  <a:srgbClr val="5B2A79"/>
                </a:solidFill>
                <a:latin typeface="DM Sans"/>
              </a:rPr>
              <a:t> video, </a:t>
            </a:r>
            <a:r>
              <a:rPr lang="en-US" sz="2800" dirty="0" err="1">
                <a:solidFill>
                  <a:srgbClr val="5B2A79"/>
                </a:solidFill>
                <a:latin typeface="DM Sans"/>
              </a:rPr>
              <a:t>selezionandoli</a:t>
            </a:r>
            <a:r>
              <a:rPr lang="en-US" sz="2800" dirty="0">
                <a:solidFill>
                  <a:srgbClr val="5B2A79"/>
                </a:solidFill>
                <a:latin typeface="DM Sans"/>
              </a:rPr>
              <a:t> in modo </a:t>
            </a:r>
            <a:r>
              <a:rPr lang="en-US" sz="2800" dirty="0" err="1">
                <a:solidFill>
                  <a:srgbClr val="5B2A79"/>
                </a:solidFill>
                <a:latin typeface="DM Sans"/>
              </a:rPr>
              <a:t>uniforme</a:t>
            </a:r>
            <a:r>
              <a:rPr lang="en-US" sz="2800" dirty="0">
                <a:solidFill>
                  <a:srgbClr val="5B2A79"/>
                </a:solidFill>
                <a:latin typeface="DM Sans"/>
              </a:rPr>
              <a:t> e non </a:t>
            </a:r>
            <a:r>
              <a:rPr lang="en-US" sz="2800" dirty="0" err="1">
                <a:solidFill>
                  <a:srgbClr val="5B2A79"/>
                </a:solidFill>
                <a:latin typeface="DM Sans"/>
              </a:rPr>
              <a:t>sequenziale</a:t>
            </a:r>
            <a:r>
              <a:rPr lang="en-US" sz="2800" dirty="0">
                <a:solidFill>
                  <a:srgbClr val="5B2A79"/>
                </a:solidFill>
                <a:latin typeface="DM Sans"/>
              </a:rPr>
              <a:t>.</a:t>
            </a:r>
          </a:p>
          <a:p>
            <a:pPr marL="647700" lvl="1" indent="-323850">
              <a:lnSpc>
                <a:spcPts val="3450"/>
              </a:lnSpc>
              <a:buFont typeface="Arial"/>
              <a:buChar char="•"/>
            </a:pPr>
            <a:r>
              <a:rPr lang="en-US" sz="2800" dirty="0">
                <a:solidFill>
                  <a:srgbClr val="5B2A79"/>
                </a:solidFill>
                <a:latin typeface="DM Sans"/>
              </a:rPr>
              <a:t>Nel secondo test è </a:t>
            </a:r>
            <a:r>
              <a:rPr lang="en-US" sz="2800" dirty="0" err="1">
                <a:solidFill>
                  <a:srgbClr val="5B2A79"/>
                </a:solidFill>
                <a:latin typeface="DM Sans"/>
              </a:rPr>
              <a:t>stato</a:t>
            </a:r>
            <a:r>
              <a:rPr lang="en-US" sz="2800" dirty="0">
                <a:solidFill>
                  <a:srgbClr val="5B2A79"/>
                </a:solidFill>
                <a:latin typeface="DM Sans"/>
              </a:rPr>
              <a:t> </a:t>
            </a:r>
            <a:r>
              <a:rPr lang="en-US" sz="2800" dirty="0" err="1">
                <a:solidFill>
                  <a:srgbClr val="5B2A79"/>
                </a:solidFill>
                <a:latin typeface="DM Sans"/>
              </a:rPr>
              <a:t>aumentato</a:t>
            </a:r>
            <a:r>
              <a:rPr lang="en-US" sz="2800" dirty="0">
                <a:solidFill>
                  <a:srgbClr val="5B2A79"/>
                </a:solidFill>
                <a:latin typeface="DM Sans"/>
              </a:rPr>
              <a:t> il </a:t>
            </a:r>
            <a:r>
              <a:rPr lang="en-US" sz="2800" dirty="0" err="1">
                <a:solidFill>
                  <a:srgbClr val="5B2A79"/>
                </a:solidFill>
                <a:latin typeface="DM Sans"/>
              </a:rPr>
              <a:t>numero</a:t>
            </a:r>
            <a:r>
              <a:rPr lang="en-US" sz="2800" dirty="0">
                <a:solidFill>
                  <a:srgbClr val="5B2A79"/>
                </a:solidFill>
                <a:latin typeface="DM Sans"/>
              </a:rPr>
              <a:t> di frame a 60 per </a:t>
            </a:r>
            <a:r>
              <a:rPr lang="en-US" sz="2800" dirty="0" err="1">
                <a:solidFill>
                  <a:srgbClr val="5B2A79"/>
                </a:solidFill>
                <a:latin typeface="DM Sans"/>
              </a:rPr>
              <a:t>ciascun</a:t>
            </a:r>
            <a:r>
              <a:rPr lang="en-US" sz="2800" dirty="0">
                <a:solidFill>
                  <a:srgbClr val="5B2A79"/>
                </a:solidFill>
                <a:latin typeface="DM Sans"/>
              </a:rPr>
              <a:t> video, sempre </a:t>
            </a:r>
            <a:r>
              <a:rPr lang="en-US" sz="2800" dirty="0" err="1">
                <a:solidFill>
                  <a:srgbClr val="5B2A79"/>
                </a:solidFill>
                <a:latin typeface="DM Sans"/>
              </a:rPr>
              <a:t>selezionandoli</a:t>
            </a:r>
            <a:r>
              <a:rPr lang="en-US" sz="2800" dirty="0">
                <a:solidFill>
                  <a:srgbClr val="5B2A79"/>
                </a:solidFill>
                <a:latin typeface="DM Sans"/>
              </a:rPr>
              <a:t> in modo </a:t>
            </a:r>
            <a:r>
              <a:rPr lang="en-US" sz="2800" dirty="0" err="1">
                <a:solidFill>
                  <a:srgbClr val="5B2A79"/>
                </a:solidFill>
                <a:latin typeface="DM Sans"/>
              </a:rPr>
              <a:t>uniforme</a:t>
            </a:r>
            <a:r>
              <a:rPr lang="en-US" sz="2800" dirty="0">
                <a:solidFill>
                  <a:srgbClr val="5B2A79"/>
                </a:solidFill>
                <a:latin typeface="DM Sans"/>
              </a:rPr>
              <a:t> e non </a:t>
            </a:r>
            <a:r>
              <a:rPr lang="en-US" sz="2800" dirty="0" err="1">
                <a:solidFill>
                  <a:srgbClr val="5B2A79"/>
                </a:solidFill>
                <a:latin typeface="DM Sans"/>
              </a:rPr>
              <a:t>sequenziale</a:t>
            </a:r>
            <a:r>
              <a:rPr lang="en-US" sz="2800" dirty="0">
                <a:solidFill>
                  <a:srgbClr val="5B2A79"/>
                </a:solidFill>
                <a:latin typeface="DM Sans"/>
              </a:rPr>
              <a:t>. </a:t>
            </a:r>
          </a:p>
          <a:p>
            <a:pPr>
              <a:lnSpc>
                <a:spcPts val="3450"/>
              </a:lnSpc>
            </a:pPr>
            <a:endParaRPr lang="en-US" sz="2800" dirty="0">
              <a:solidFill>
                <a:srgbClr val="5B2A79"/>
              </a:solidFill>
              <a:latin typeface="DM Sans"/>
            </a:endParaRPr>
          </a:p>
          <a:p>
            <a:pPr>
              <a:lnSpc>
                <a:spcPts val="3450"/>
              </a:lnSpc>
            </a:pPr>
            <a:r>
              <a:rPr lang="en-US" sz="2800" dirty="0">
                <a:solidFill>
                  <a:srgbClr val="5B2A79"/>
                </a:solidFill>
                <a:latin typeface="DM Sans"/>
              </a:rPr>
              <a:t>Una </a:t>
            </a:r>
            <a:r>
              <a:rPr lang="en-US" sz="2800" dirty="0" err="1">
                <a:solidFill>
                  <a:srgbClr val="5B2A79"/>
                </a:solidFill>
                <a:latin typeface="DM Sans"/>
              </a:rPr>
              <a:t>selezione</a:t>
            </a:r>
            <a:r>
              <a:rPr lang="en-US" sz="2800" dirty="0">
                <a:solidFill>
                  <a:srgbClr val="5B2A79"/>
                </a:solidFill>
                <a:latin typeface="DM Sans"/>
              </a:rPr>
              <a:t> </a:t>
            </a:r>
            <a:r>
              <a:rPr lang="en-US" sz="2800" dirty="0" err="1">
                <a:solidFill>
                  <a:srgbClr val="5B2A79"/>
                </a:solidFill>
                <a:latin typeface="DM Sans"/>
              </a:rPr>
              <a:t>uniforme</a:t>
            </a:r>
            <a:r>
              <a:rPr lang="en-US" sz="2800" dirty="0">
                <a:solidFill>
                  <a:srgbClr val="5B2A79"/>
                </a:solidFill>
                <a:latin typeface="DM Sans"/>
              </a:rPr>
              <a:t>, </a:t>
            </a:r>
            <a:r>
              <a:rPr lang="en-US" sz="2800" dirty="0" err="1">
                <a:solidFill>
                  <a:srgbClr val="5B2A79"/>
                </a:solidFill>
                <a:latin typeface="DM Sans"/>
              </a:rPr>
              <a:t>anzichè</a:t>
            </a:r>
            <a:r>
              <a:rPr lang="en-US" sz="2800" dirty="0">
                <a:solidFill>
                  <a:srgbClr val="5B2A79"/>
                </a:solidFill>
                <a:latin typeface="DM Sans"/>
              </a:rPr>
              <a:t> </a:t>
            </a:r>
            <a:r>
              <a:rPr lang="en-US" sz="2800" dirty="0" err="1">
                <a:solidFill>
                  <a:srgbClr val="5B2A79"/>
                </a:solidFill>
                <a:latin typeface="DM Sans"/>
              </a:rPr>
              <a:t>sequenziale</a:t>
            </a:r>
            <a:r>
              <a:rPr lang="en-US" sz="2800" dirty="0">
                <a:solidFill>
                  <a:srgbClr val="5B2A79"/>
                </a:solidFill>
                <a:latin typeface="DM Sans"/>
              </a:rPr>
              <a:t>, </a:t>
            </a:r>
            <a:r>
              <a:rPr lang="en-US" sz="2800" dirty="0" err="1">
                <a:solidFill>
                  <a:srgbClr val="5B2A79"/>
                </a:solidFill>
                <a:latin typeface="DM Sans"/>
              </a:rPr>
              <a:t>consente</a:t>
            </a:r>
            <a:r>
              <a:rPr lang="en-US" sz="2800" dirty="0">
                <a:solidFill>
                  <a:srgbClr val="5B2A79"/>
                </a:solidFill>
                <a:latin typeface="DM Sans"/>
              </a:rPr>
              <a:t> di </a:t>
            </a:r>
            <a:r>
              <a:rPr lang="en-US" sz="2800" dirty="0" err="1">
                <a:solidFill>
                  <a:srgbClr val="5B2A79"/>
                </a:solidFill>
                <a:latin typeface="DM Sans"/>
              </a:rPr>
              <a:t>catturare</a:t>
            </a:r>
            <a:r>
              <a:rPr lang="en-US" sz="2800" dirty="0">
                <a:solidFill>
                  <a:srgbClr val="5B2A79"/>
                </a:solidFill>
                <a:latin typeface="DM Sans"/>
              </a:rPr>
              <a:t> </a:t>
            </a:r>
            <a:r>
              <a:rPr lang="en-US" sz="2800" dirty="0" err="1">
                <a:solidFill>
                  <a:srgbClr val="5B2A79"/>
                </a:solidFill>
                <a:latin typeface="DM Sans"/>
              </a:rPr>
              <a:t>una</a:t>
            </a:r>
            <a:r>
              <a:rPr lang="en-US" sz="2800" dirty="0">
                <a:solidFill>
                  <a:srgbClr val="5B2A79"/>
                </a:solidFill>
                <a:latin typeface="DM Sans"/>
              </a:rPr>
              <a:t> </a:t>
            </a:r>
            <a:r>
              <a:rPr lang="en-US" sz="2800" dirty="0" err="1">
                <a:solidFill>
                  <a:srgbClr val="5B2A79"/>
                </a:solidFill>
                <a:latin typeface="DM Sans"/>
              </a:rPr>
              <a:t>rappresentazione</a:t>
            </a:r>
            <a:r>
              <a:rPr lang="en-US" sz="2800" dirty="0">
                <a:solidFill>
                  <a:srgbClr val="5B2A79"/>
                </a:solidFill>
                <a:latin typeface="DM Sans"/>
              </a:rPr>
              <a:t> </a:t>
            </a:r>
            <a:r>
              <a:rPr lang="en-US" sz="2800" dirty="0" err="1">
                <a:solidFill>
                  <a:srgbClr val="5B2A79"/>
                </a:solidFill>
                <a:latin typeface="DM Sans"/>
              </a:rPr>
              <a:t>più</a:t>
            </a:r>
            <a:r>
              <a:rPr lang="en-US" sz="2800" dirty="0">
                <a:solidFill>
                  <a:srgbClr val="5B2A79"/>
                </a:solidFill>
                <a:latin typeface="DM Sans"/>
              </a:rPr>
              <a:t> </a:t>
            </a:r>
            <a:r>
              <a:rPr lang="en-US" sz="2800" dirty="0" err="1">
                <a:solidFill>
                  <a:srgbClr val="5B2A79"/>
                </a:solidFill>
                <a:latin typeface="DM Sans"/>
              </a:rPr>
              <a:t>completa</a:t>
            </a:r>
            <a:r>
              <a:rPr lang="en-US" sz="2800" dirty="0">
                <a:solidFill>
                  <a:srgbClr val="5B2A79"/>
                </a:solidFill>
                <a:latin typeface="DM Sans"/>
              </a:rPr>
              <a:t> e </a:t>
            </a:r>
            <a:r>
              <a:rPr lang="en-US" sz="2800" dirty="0" err="1">
                <a:solidFill>
                  <a:srgbClr val="5B2A79"/>
                </a:solidFill>
                <a:latin typeface="DM Sans"/>
              </a:rPr>
              <a:t>significativa</a:t>
            </a:r>
            <a:r>
              <a:rPr lang="en-US" sz="2800" dirty="0">
                <a:solidFill>
                  <a:srgbClr val="5B2A79"/>
                </a:solidFill>
                <a:latin typeface="DM Sans"/>
              </a:rPr>
              <a:t> </a:t>
            </a:r>
            <a:r>
              <a:rPr lang="en-US" sz="2800" dirty="0" err="1">
                <a:solidFill>
                  <a:srgbClr val="5B2A79"/>
                </a:solidFill>
                <a:latin typeface="DM Sans"/>
              </a:rPr>
              <a:t>delle</a:t>
            </a:r>
            <a:r>
              <a:rPr lang="en-US" sz="2800" dirty="0">
                <a:solidFill>
                  <a:srgbClr val="5B2A79"/>
                </a:solidFill>
                <a:latin typeface="DM Sans"/>
              </a:rPr>
              <a:t> </a:t>
            </a:r>
            <a:r>
              <a:rPr lang="en-US" sz="2800" dirty="0" err="1">
                <a:solidFill>
                  <a:srgbClr val="5B2A79"/>
                </a:solidFill>
                <a:latin typeface="DM Sans"/>
              </a:rPr>
              <a:t>variazioni</a:t>
            </a:r>
            <a:r>
              <a:rPr lang="en-US" sz="2800" dirty="0">
                <a:solidFill>
                  <a:srgbClr val="5B2A79"/>
                </a:solidFill>
                <a:latin typeface="DM Sans"/>
              </a:rPr>
              <a:t> </a:t>
            </a:r>
            <a:r>
              <a:rPr lang="en-US" sz="2800" dirty="0" err="1">
                <a:solidFill>
                  <a:srgbClr val="5B2A79"/>
                </a:solidFill>
                <a:latin typeface="DM Sans"/>
              </a:rPr>
              <a:t>nella</a:t>
            </a:r>
            <a:r>
              <a:rPr lang="en-US" sz="2800" dirty="0">
                <a:solidFill>
                  <a:srgbClr val="5B2A79"/>
                </a:solidFill>
                <a:latin typeface="DM Sans"/>
              </a:rPr>
              <a:t> forma e </a:t>
            </a:r>
            <a:r>
              <a:rPr lang="en-US" sz="2800" dirty="0" err="1">
                <a:solidFill>
                  <a:srgbClr val="5B2A79"/>
                </a:solidFill>
                <a:latin typeface="DM Sans"/>
              </a:rPr>
              <a:t>nell'apertura</a:t>
            </a:r>
            <a:r>
              <a:rPr lang="en-US" sz="2800" dirty="0">
                <a:solidFill>
                  <a:srgbClr val="5B2A79"/>
                </a:solidFill>
                <a:latin typeface="DM Sans"/>
              </a:rPr>
              <a:t> </a:t>
            </a:r>
            <a:r>
              <a:rPr lang="en-US" sz="2800" dirty="0" err="1">
                <a:solidFill>
                  <a:srgbClr val="5B2A79"/>
                </a:solidFill>
                <a:latin typeface="DM Sans"/>
              </a:rPr>
              <a:t>delle</a:t>
            </a:r>
            <a:r>
              <a:rPr lang="en-US" sz="2800" dirty="0">
                <a:solidFill>
                  <a:srgbClr val="5B2A79"/>
                </a:solidFill>
                <a:latin typeface="DM Sans"/>
              </a:rPr>
              <a:t> </a:t>
            </a:r>
            <a:r>
              <a:rPr lang="en-US" sz="2800" dirty="0" err="1">
                <a:solidFill>
                  <a:srgbClr val="5B2A79"/>
                </a:solidFill>
                <a:latin typeface="DM Sans"/>
              </a:rPr>
              <a:t>labbra</a:t>
            </a:r>
            <a:r>
              <a:rPr lang="en-US" sz="2800" dirty="0">
                <a:solidFill>
                  <a:srgbClr val="5B2A79"/>
                </a:solidFill>
                <a:latin typeface="DM Sans"/>
              </a:rPr>
              <a:t>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887</Words>
  <Application>Microsoft Office PowerPoint</Application>
  <PresentationFormat>Personalizzato</PresentationFormat>
  <Paragraphs>77</Paragraphs>
  <Slides>17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17</vt:i4>
      </vt:variant>
    </vt:vector>
  </HeadingPairs>
  <TitlesOfParts>
    <vt:vector size="23" baseType="lpstr">
      <vt:lpstr>Hatton Bold</vt:lpstr>
      <vt:lpstr>Arial</vt:lpstr>
      <vt:lpstr>DM Sans Bold</vt:lpstr>
      <vt:lpstr>Calibri</vt:lpstr>
      <vt:lpstr>DM Sans</vt:lpstr>
      <vt:lpstr>Office Theme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Lip Recognize</dc:title>
  <dc:creator>Alessandro Macaro</dc:creator>
  <cp:lastModifiedBy>EDUARDO AUTORE</cp:lastModifiedBy>
  <cp:revision>16</cp:revision>
  <dcterms:created xsi:type="dcterms:W3CDTF">2006-08-16T00:00:00Z</dcterms:created>
  <dcterms:modified xsi:type="dcterms:W3CDTF">2024-09-11T14:03:08Z</dcterms:modified>
  <dc:identifier>DAFlbXSO0j4</dc:identifier>
</cp:coreProperties>
</file>